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8" r:id="rId9"/>
    <p:sldId id="271" r:id="rId10"/>
    <p:sldId id="269" r:id="rId11"/>
    <p:sldId id="270" r:id="rId12"/>
    <p:sldId id="272" r:id="rId13"/>
    <p:sldId id="264" r:id="rId14"/>
    <p:sldId id="265" r:id="rId15"/>
    <p:sldId id="266" r:id="rId16"/>
    <p:sldId id="267" r:id="rId17"/>
    <p:sldId id="273" r:id="rId18"/>
    <p:sldId id="274" r:id="rId19"/>
    <p:sldId id="275" r:id="rId20"/>
    <p:sldId id="276" r:id="rId21"/>
    <p:sldId id="277" r:id="rId22"/>
    <p:sldId id="279" r:id="rId23"/>
    <p:sldId id="280" r:id="rId24"/>
    <p:sldId id="281" r:id="rId25"/>
    <p:sldId id="282" r:id="rId26"/>
    <p:sldId id="283" r:id="rId27"/>
    <p:sldId id="278" r:id="rId28"/>
    <p:sldId id="284" r:id="rId29"/>
    <p:sldId id="285" r:id="rId30"/>
    <p:sldId id="286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89" r:id="rId39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4EDB7-0190-4DE1-9D83-9164D5FF3823}" type="datetimeFigureOut">
              <a:rPr lang="bg-BG" smtClean="0"/>
              <a:t>23.03.2014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2924F-1B25-4DD9-9CAE-3B7C796D3DC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96330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4EDB7-0190-4DE1-9D83-9164D5FF3823}" type="datetimeFigureOut">
              <a:rPr lang="bg-BG" smtClean="0"/>
              <a:t>23.03.2014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2924F-1B25-4DD9-9CAE-3B7C796D3DC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19922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4EDB7-0190-4DE1-9D83-9164D5FF3823}" type="datetimeFigureOut">
              <a:rPr lang="bg-BG" smtClean="0"/>
              <a:t>23.03.2014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2924F-1B25-4DD9-9CAE-3B7C796D3DC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65527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4EDB7-0190-4DE1-9D83-9164D5FF3823}" type="datetimeFigureOut">
              <a:rPr lang="bg-BG" smtClean="0"/>
              <a:t>23.03.2014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2924F-1B25-4DD9-9CAE-3B7C796D3DC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47037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4EDB7-0190-4DE1-9D83-9164D5FF3823}" type="datetimeFigureOut">
              <a:rPr lang="bg-BG" smtClean="0"/>
              <a:t>23.03.2014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2924F-1B25-4DD9-9CAE-3B7C796D3DC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8280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4EDB7-0190-4DE1-9D83-9164D5FF3823}" type="datetimeFigureOut">
              <a:rPr lang="bg-BG" smtClean="0"/>
              <a:t>23.03.2014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2924F-1B25-4DD9-9CAE-3B7C796D3DC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32544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4EDB7-0190-4DE1-9D83-9164D5FF3823}" type="datetimeFigureOut">
              <a:rPr lang="bg-BG" smtClean="0"/>
              <a:t>23.03.2014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2924F-1B25-4DD9-9CAE-3B7C796D3DC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73375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4EDB7-0190-4DE1-9D83-9164D5FF3823}" type="datetimeFigureOut">
              <a:rPr lang="bg-BG" smtClean="0"/>
              <a:t>23.03.2014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2924F-1B25-4DD9-9CAE-3B7C796D3DC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68684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4EDB7-0190-4DE1-9D83-9164D5FF3823}" type="datetimeFigureOut">
              <a:rPr lang="bg-BG" smtClean="0"/>
              <a:t>23.03.2014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2924F-1B25-4DD9-9CAE-3B7C796D3DC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14869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4EDB7-0190-4DE1-9D83-9164D5FF3823}" type="datetimeFigureOut">
              <a:rPr lang="bg-BG" smtClean="0"/>
              <a:t>23.03.2014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2924F-1B25-4DD9-9CAE-3B7C796D3DC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60375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4EDB7-0190-4DE1-9D83-9164D5FF3823}" type="datetimeFigureOut">
              <a:rPr lang="bg-BG" smtClean="0"/>
              <a:t>23.03.2014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2924F-1B25-4DD9-9CAE-3B7C796D3DC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55920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4EDB7-0190-4DE1-9D83-9164D5FF3823}" type="datetimeFigureOut">
              <a:rPr lang="bg-BG" smtClean="0"/>
              <a:t>23.03.2014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2924F-1B25-4DD9-9CAE-3B7C796D3DC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2619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jpeg"/><Relationship Id="rId7" Type="http://schemas.openxmlformats.org/officeDocument/2006/relationships/image" Target="../media/image6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10" Type="http://schemas.openxmlformats.org/officeDocument/2006/relationships/image" Target="../media/image64.jpg"/><Relationship Id="rId4" Type="http://schemas.openxmlformats.org/officeDocument/2006/relationships/image" Target="../media/image58.jpeg"/><Relationship Id="rId9" Type="http://schemas.openxmlformats.org/officeDocument/2006/relationships/image" Target="../media/image63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g"/><Relationship Id="rId7" Type="http://schemas.openxmlformats.org/officeDocument/2006/relationships/image" Target="../media/image6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g"/><Relationship Id="rId11" Type="http://schemas.openxmlformats.org/officeDocument/2006/relationships/image" Target="../media/image73.jpeg"/><Relationship Id="rId5" Type="http://schemas.openxmlformats.org/officeDocument/2006/relationships/image" Target="../media/image67.JPG"/><Relationship Id="rId10" Type="http://schemas.openxmlformats.org/officeDocument/2006/relationships/image" Target="../media/image72.jpg"/><Relationship Id="rId4" Type="http://schemas.openxmlformats.org/officeDocument/2006/relationships/image" Target="../media/image66.jpg"/><Relationship Id="rId9" Type="http://schemas.openxmlformats.org/officeDocument/2006/relationships/image" Target="../media/image71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786" y="927277"/>
            <a:ext cx="9144000" cy="1062977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Биоразнообразие</a:t>
            </a:r>
            <a:endParaRPr lang="bg-BG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2773" y="5087155"/>
            <a:ext cx="5039932" cy="1133341"/>
          </a:xfrm>
        </p:spPr>
        <p:txBody>
          <a:bodyPr/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“Ние не сме наследили земята от дедите си, а сме я взели назаем от нашите деца”</a:t>
            </a:r>
            <a:endParaRPr lang="bg-B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40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0164" y="360560"/>
            <a:ext cx="10404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bg-BG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bg-BG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Прекомерна експлоатация: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Биологичните ресурси могат да бъдат използвани прекомерно, което да доведе до загуба на видове и промени в състава на съобществата и екосистемите, от такива с висока </a:t>
            </a:r>
            <a:r>
              <a:rPr lang="bg-B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консервационна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стойност, към такива с по-ниска стойност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69" y="1546820"/>
            <a:ext cx="7620000" cy="5048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09" y="988353"/>
            <a:ext cx="3703213" cy="34686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978" y="4578908"/>
            <a:ext cx="2876282" cy="215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3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0164" y="360560"/>
            <a:ext cx="10404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bg-BG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Въвеждане на екзотични </a:t>
            </a:r>
            <a:r>
              <a:rPr lang="bg-BG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видове (интродукция):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Процесът е усилен извънредно от целенасоченото (в земеделието, горското стопанство, лова, озеленяването и др.) и случайното въвеждане от човека (като заболявания, вредители, плевели) на чужди видове и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разновидности, което води до изместване и изчезване на местните видове.</a:t>
            </a:r>
            <a:endParaRPr lang="bg-B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30" y="1666266"/>
            <a:ext cx="8583165" cy="48415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642" y="4946653"/>
            <a:ext cx="2033194" cy="1524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90" y="1780005"/>
            <a:ext cx="2888324" cy="1929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165" y="4642092"/>
            <a:ext cx="2555477" cy="19183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89230">
            <a:off x="82949" y="4347651"/>
            <a:ext cx="2446877" cy="1627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360" y="1317131"/>
            <a:ext cx="4876800" cy="324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7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0164" y="360560"/>
            <a:ext cx="10404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bg-BG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bg-BG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Генетично израждане: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Малките, изолирани популации губят възможността за поддържане на генетичните разновидности чрез кръстосване. Това става причина за загуба на способността за приспособяване към промени в околната среда и натрупване на отрицателни белези (намалена плодовитост и оцеляване).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30" y="1560890"/>
            <a:ext cx="9478851" cy="51747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55" y="1721025"/>
            <a:ext cx="2895600" cy="20523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0" y="3933481"/>
            <a:ext cx="3739730" cy="28021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74" y="2060620"/>
            <a:ext cx="3649337" cy="243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2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5356" y="305047"/>
            <a:ext cx="10749567" cy="1279054"/>
          </a:xfrm>
        </p:spPr>
        <p:txBody>
          <a:bodyPr>
            <a:noAutofit/>
          </a:bodyPr>
          <a:lstStyle/>
          <a:p>
            <a:pPr algn="just"/>
            <a:r>
              <a:rPr lang="bg-BG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 развитие</a:t>
            </a:r>
            <a:r>
              <a:rPr lang="bg-BG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 това, което среща нуждите на настоящето, без при това да прави компромиси с бъдещето, така че и бъдещите поколения да имат възможността да срещат своите собствени нужди. Биоразнообразието е един от ключовите ресурси, който трябва да бъде експлоатиран разумно, за да бъде </a:t>
            </a:r>
            <a:r>
              <a:rPr lang="bg-BG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постигнато устойчиво развитие.</a:t>
            </a:r>
            <a:endParaRPr lang="bg-BG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1163" y="1680694"/>
            <a:ext cx="10698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Световната стратегия за биологичното разнообразие определя консервацията като: “управление на експлоатацията на биосферата, така че да се постигне устойчиво използване от настоящето поколение, така че да запази потенциала й за употреба и от следващите поколения.”</a:t>
            </a:r>
            <a:endParaRPr lang="bg-BG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66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5205" y="309093"/>
            <a:ext cx="9144000" cy="547822"/>
          </a:xfrm>
        </p:spPr>
        <p:txBody>
          <a:bodyPr>
            <a:normAutofit/>
          </a:bodyPr>
          <a:lstStyle/>
          <a:p>
            <a:pPr algn="l"/>
            <a:r>
              <a:rPr lang="bg-BG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Защо да </a:t>
            </a:r>
            <a:r>
              <a:rPr lang="bg-BG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опазваме </a:t>
            </a:r>
            <a:r>
              <a:rPr lang="bg-BG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биоразнообразието?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450" y="1064899"/>
            <a:ext cx="10466232" cy="5464689"/>
          </a:xfrm>
        </p:spPr>
        <p:txBody>
          <a:bodyPr>
            <a:norm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опазването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биоразнообразието допринася за запазването на биосферата в състояние, което да гарантира живота на Човека на Земята;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Човечеството е зависимо от сегашното и бъдещото ползване на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биоразнообразието,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разглеждано като ресурси;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опазването на биоразнообразието е начин за поддържане на еволюционните процеси;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т.е. ако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намалее биологичното разнообразие ще се загуби “суровината” на еволюцията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bg-BG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етични </a:t>
            </a:r>
            <a:r>
              <a:rPr lang="bg-BG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измерения на опазването на </a:t>
            </a:r>
            <a:r>
              <a:rPr lang="bg-BG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биоразнообразието.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Световната харта за природата, възприета от Генералната асамблея на Обединените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нации (1982) заявява: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“Всяка форма на живот е уникална, внушаваща респект, и независимо от стойността й за човека и за останалите организми, в отношението си към нея човечеството трябва да бъде водено от моралния кодекс.”</a:t>
            </a:r>
          </a:p>
        </p:txBody>
      </p:sp>
    </p:spTree>
    <p:extLst>
      <p:ext uri="{BB962C8B-B14F-4D97-AF65-F5344CB8AC3E}">
        <p14:creationId xmlns:p14="http://schemas.microsoft.com/office/powerpoint/2010/main" val="26502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5205" y="309093"/>
            <a:ext cx="9144000" cy="547822"/>
          </a:xfrm>
        </p:spPr>
        <p:txBody>
          <a:bodyPr>
            <a:normAutofit/>
          </a:bodyPr>
          <a:lstStyle/>
          <a:p>
            <a:pPr algn="l"/>
            <a:r>
              <a:rPr lang="bg-BG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 за опазване на биоразнообразието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624" y="2376013"/>
            <a:ext cx="5732534" cy="383875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114" y="915340"/>
            <a:ext cx="10595020" cy="1433601"/>
          </a:xfrm>
        </p:spPr>
        <p:txBody>
          <a:bodyPr>
            <a:normAutofit/>
          </a:bodyPr>
          <a:lstStyle/>
          <a:p>
            <a:pPr algn="just"/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Поддържането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видовото богатство и в частност недопускането изчезване на видове е ключово за опазването на биоразнообразието. Планирането на дейностите може да стане по два начина - основавайки се на местообитанията или екосистемите и основавайки се на видовете.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8060" y="2459504"/>
            <a:ext cx="50978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sz="2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Екосистемният</a:t>
            </a:r>
            <a:r>
              <a:rPr lang="bg-BG" sz="2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подход</a:t>
            </a:r>
            <a:r>
              <a:rPr lang="bg-BG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цели да гарантира опазване на представителни образци от екосистеми или от важни типове местообитания. Това се прави чрез обявяване на мрежи от защитени територии</a:t>
            </a:r>
            <a:r>
              <a:rPr lang="bg-BG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Видовият подход</a:t>
            </a:r>
            <a:r>
              <a:rPr lang="bg-BG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изисква познаване на видовете, за да може да се определят приоритетните за опазване - застрашените, ресурсните и др. видове</a:t>
            </a:r>
            <a:r>
              <a:rPr lang="bg-BG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bg-BG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Основен “инструмент” при този подход са Плановете за действие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697" y="3827190"/>
            <a:ext cx="2087238" cy="294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5205" y="309093"/>
            <a:ext cx="9144000" cy="547822"/>
          </a:xfrm>
        </p:spPr>
        <p:txBody>
          <a:bodyPr>
            <a:normAutofit fontScale="90000"/>
          </a:bodyPr>
          <a:lstStyle/>
          <a:p>
            <a:pPr algn="l"/>
            <a:r>
              <a:rPr lang="bg-BG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Законова основа за опазване биологичното разнообразие</a:t>
            </a:r>
            <a:endParaRPr lang="bg-BG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450" y="1064900"/>
            <a:ext cx="9144000" cy="1655762"/>
          </a:xfrm>
        </p:spPr>
        <p:txBody>
          <a:bodyPr>
            <a:normAutofit/>
          </a:bodyPr>
          <a:lstStyle/>
          <a:p>
            <a:pPr algn="just"/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Природозащитната политика обикновено се провежда от националните правителства.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България, като член на ЕС в сила са и Европейските законови актове, а също и ратифицирани международни такива.</a:t>
            </a:r>
            <a:endParaRPr lang="bg-B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224" y="3312003"/>
            <a:ext cx="1132911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AutoNum type="arabicPeriod"/>
            </a:pPr>
            <a:r>
              <a:rPr lang="bg-BG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Конвенция 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международната търговия със застрашени видове от дивата фауна и 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флора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(CITES)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1973 г.: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http://www.cites.org/</a:t>
            </a:r>
            <a:endParaRPr lang="bg-BG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bg-BG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Конвенция за опазване на дивата Европейска флора и фауна и природните местообитания (Бернска конвенция)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1979 г.</a:t>
            </a:r>
          </a:p>
          <a:p>
            <a:pPr marL="342900" indent="-342900">
              <a:buFontTx/>
              <a:buAutoNum type="arabicPeriod"/>
            </a:pP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Директива 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79/409/EEC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опазване на дивите птици 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1979 г.</a:t>
            </a:r>
            <a:endPara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Директива 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92/43/ EEC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запазване на природните местообитания и на дивата флора и фауна 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1992 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AutoNum type="arabicPeriod"/>
            </a:pPr>
            <a:r>
              <a:rPr lang="bg-BG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за биологичното разнообразие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2002 г.</a:t>
            </a:r>
          </a:p>
          <a:p>
            <a:pPr marL="342900" indent="-342900" algn="just">
              <a:buFontTx/>
              <a:buAutoNum type="arabicPeriod"/>
            </a:pP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защитените територии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1998 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endParaRPr lang="bg-BG" dirty="0" smtClean="0"/>
          </a:p>
          <a:p>
            <a:pPr algn="just"/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повече информация и пълните им текстове: 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http://www.biodiversity.bg/</a:t>
            </a:r>
            <a:endParaRPr lang="bg-BG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65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5204" y="309093"/>
            <a:ext cx="10813961" cy="547822"/>
          </a:xfrm>
        </p:spPr>
        <p:txBody>
          <a:bodyPr>
            <a:normAutofit/>
          </a:bodyPr>
          <a:lstStyle/>
          <a:p>
            <a:pPr algn="l"/>
            <a:r>
              <a:rPr lang="bg-BG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 законовата основа – НАТУРА 2000</a:t>
            </a:r>
            <a:endParaRPr lang="bg-BG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8642" y="2597486"/>
            <a:ext cx="10414715" cy="3764677"/>
          </a:xfrm>
        </p:spPr>
        <p:txBody>
          <a:bodyPr>
            <a:noAutofit/>
          </a:bodyPr>
          <a:lstStyle/>
          <a:p>
            <a:pPr algn="just"/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НАТУРА 2000 е вид екологична мрежа, съставена от територии, определени на базата на научни критерии, в изпълнение на Директивите на ЕС за птиците и 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местообитанията.</a:t>
            </a:r>
          </a:p>
          <a:p>
            <a:pPr algn="just"/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 е 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формата, която ЕС е избрал дългосрочно да запази биоразнообразието и природата за бъдещите поколения, като се гарантира устойчивото им ползване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Създаването 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мрежата е и в изпълнение на т.нар. “Цел 2010” – инициатива, в която десетки страни 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обединиха 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усилията си за спиране загубата на биологично разнообразие до 2010 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година, а впоследствие – и в дългосрочен план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558" y="309093"/>
            <a:ext cx="2331240" cy="190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0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8900" y="309093"/>
            <a:ext cx="9470265" cy="547822"/>
          </a:xfrm>
        </p:spPr>
        <p:txBody>
          <a:bodyPr>
            <a:normAutofit/>
          </a:bodyPr>
          <a:lstStyle/>
          <a:p>
            <a:pPr algn="l"/>
            <a:r>
              <a:rPr lang="bg-BG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НАТУРА 2000 в България</a:t>
            </a:r>
            <a:endParaRPr lang="bg-BG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5" y="103031"/>
            <a:ext cx="1435030" cy="11743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00" y="934476"/>
            <a:ext cx="8057576" cy="584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2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8900" y="309093"/>
            <a:ext cx="9470265" cy="547822"/>
          </a:xfrm>
        </p:spPr>
        <p:txBody>
          <a:bodyPr>
            <a:normAutofit/>
          </a:bodyPr>
          <a:lstStyle/>
          <a:p>
            <a:pPr algn="l"/>
            <a:r>
              <a:rPr lang="bg-BG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НАТУРА 2000 в България</a:t>
            </a:r>
            <a:endParaRPr lang="bg-BG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5" y="103031"/>
            <a:ext cx="1435030" cy="11743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00" y="856915"/>
            <a:ext cx="8273533" cy="584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7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62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433848" y="395199"/>
            <a:ext cx="10066986" cy="1072993"/>
          </a:xfrm>
          <a:noFill/>
        </p:spPr>
        <p:txBody>
          <a:bodyPr>
            <a:normAutofit lnSpcReduction="10000"/>
          </a:bodyPr>
          <a:lstStyle/>
          <a:p>
            <a:pPr algn="l"/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Понятието “биоразнообразие (</a:t>
            </a:r>
            <a:r>
              <a:rPr lang="bg-B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biodiversity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)” е използвано за първи път от американския учен </a:t>
            </a:r>
            <a:r>
              <a:rPr lang="bg-B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Walter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Rosen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през 1985 год. Думата е комбинация от гръцкото “</a:t>
            </a:r>
            <a:r>
              <a:rPr lang="bg-B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bios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- живот, и английското “</a:t>
            </a:r>
            <a:r>
              <a:rPr lang="bg-B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diversity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- разнообразие.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33848" y="1863391"/>
            <a:ext cx="9646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Терминът се утвърждава от Конвенцията </a:t>
            </a:r>
            <a:r>
              <a:rPr lang="bg-BG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bg-BG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биоразнообразието, </a:t>
            </a:r>
            <a:r>
              <a:rPr lang="bg-BG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подписана от 159 страни на срещата за Земята в Рио де Жанейро през 1992 </a:t>
            </a:r>
            <a:r>
              <a:rPr lang="bg-BG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год.</a:t>
            </a:r>
            <a:endParaRPr lang="bg-BG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3848" y="3850783"/>
            <a:ext cx="93758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Според нея “биологично разнообразие” е многообразието на живите организми от всякакъв вид, включително и сухоземните, морските и други водни екосистеми, и екологичните комплекси към които принадлежат; това включва разнообразието в рамките на отделните видове, между видовете и в екосистемите.</a:t>
            </a:r>
          </a:p>
        </p:txBody>
      </p:sp>
    </p:spTree>
    <p:extLst>
      <p:ext uri="{BB962C8B-B14F-4D97-AF65-F5344CB8AC3E}">
        <p14:creationId xmlns:p14="http://schemas.microsoft.com/office/powerpoint/2010/main" val="68022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5205" y="309093"/>
            <a:ext cx="9144000" cy="547822"/>
          </a:xfrm>
        </p:spPr>
        <p:txBody>
          <a:bodyPr>
            <a:normAutofit/>
          </a:bodyPr>
          <a:lstStyle/>
          <a:p>
            <a:pPr algn="l"/>
            <a:r>
              <a:rPr lang="bg-BG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Преглед на биологичното разнообразие в България</a:t>
            </a:r>
            <a:endParaRPr lang="bg-BG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5205" y="2545971"/>
            <a:ext cx="10904115" cy="3674525"/>
          </a:xfrm>
        </p:spPr>
        <p:txBody>
          <a:bodyPr>
            <a:normAutofit/>
          </a:bodyPr>
          <a:lstStyle/>
          <a:p>
            <a:pPr algn="just"/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Макар че България е относително малка страна, тя е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първата петица на Европа като биологично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разнообразие поради разнообразния си климат, геология, топография и хидрология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Освен това </a:t>
            </a:r>
            <a:r>
              <a:rPr lang="bg-BG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лежи на кръстопътя на три обширни </a:t>
            </a:r>
            <a:r>
              <a:rPr lang="bg-BG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биоклиматични</a:t>
            </a:r>
            <a:r>
              <a:rPr lang="bg-BG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- Средноевропейски континентален, </a:t>
            </a:r>
            <a:r>
              <a:rPr lang="bg-BG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Евразийски </a:t>
            </a:r>
            <a:r>
              <a:rPr lang="bg-BG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 и Средиземноморския, които се припокриват и създават преходни климатични условия.</a:t>
            </a:r>
          </a:p>
        </p:txBody>
      </p:sp>
    </p:spTree>
    <p:extLst>
      <p:ext uri="{BB962C8B-B14F-4D97-AF65-F5344CB8AC3E}">
        <p14:creationId xmlns:p14="http://schemas.microsoft.com/office/powerpoint/2010/main" val="226746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2224" y="182437"/>
            <a:ext cx="3919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</a:t>
            </a:r>
            <a:r>
              <a:rPr lang="bg-BG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 </a:t>
            </a:r>
            <a:r>
              <a:rPr lang="bg-BG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бозайници</a:t>
            </a:r>
            <a:endParaRPr lang="bg-BG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19" y="855464"/>
            <a:ext cx="7755765" cy="56746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664" y="4485666"/>
            <a:ext cx="2871650" cy="23040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373" y="182437"/>
            <a:ext cx="2835637" cy="212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191" y="1482920"/>
            <a:ext cx="3891079" cy="26718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8" y="5109555"/>
            <a:ext cx="2467830" cy="15901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084" y="4280465"/>
            <a:ext cx="3435569" cy="229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6693" y="224247"/>
            <a:ext cx="10103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413 </a:t>
            </a:r>
            <a:r>
              <a:rPr lang="bg-BG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 </a:t>
            </a:r>
            <a:r>
              <a:rPr lang="bg-BG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птици, от които 300 гнездящи у нас</a:t>
            </a:r>
            <a:endParaRPr lang="bg-BG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93" y="870578"/>
            <a:ext cx="6350000" cy="4229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016" y="1094825"/>
            <a:ext cx="3186504" cy="22942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91" y="4282398"/>
            <a:ext cx="3282398" cy="21729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36" y="3779017"/>
            <a:ext cx="3968826" cy="26413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560" y="1094825"/>
            <a:ext cx="3025976" cy="21302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364" y="2810358"/>
            <a:ext cx="2932043" cy="390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7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8729" y="210995"/>
            <a:ext cx="888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38-39 </a:t>
            </a:r>
            <a:r>
              <a:rPr lang="bg-BG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 </a:t>
            </a:r>
            <a:r>
              <a:rPr lang="bg-BG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влечуги и 20-21 </a:t>
            </a:r>
            <a:r>
              <a:rPr lang="bg-BG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 </a:t>
            </a:r>
            <a:r>
              <a:rPr lang="bg-BG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земноводни</a:t>
            </a:r>
            <a:endParaRPr lang="bg-BG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236" y="79173"/>
            <a:ext cx="2310168" cy="17326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875" y="799953"/>
            <a:ext cx="2322860" cy="17421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53" y="857326"/>
            <a:ext cx="7921779" cy="5941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3" y="1068321"/>
            <a:ext cx="2767885" cy="2075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817" y="777937"/>
            <a:ext cx="2497907" cy="1873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170" y="4147708"/>
            <a:ext cx="3313327" cy="24849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91" y="3684094"/>
            <a:ext cx="4192313" cy="3144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875" y="2106278"/>
            <a:ext cx="2823807" cy="21178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3" y="5220484"/>
            <a:ext cx="2074993" cy="155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1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2071" y="130921"/>
            <a:ext cx="8671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207 </a:t>
            </a:r>
            <a:r>
              <a:rPr lang="bg-BG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 черноморски и сладководни </a:t>
            </a:r>
            <a:r>
              <a:rPr lang="bg-BG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риби</a:t>
            </a:r>
            <a:endParaRPr lang="bg-BG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23" y="3199167"/>
            <a:ext cx="3716659" cy="24709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45682"/>
            <a:ext cx="3271234" cy="18123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653" y="777252"/>
            <a:ext cx="7980608" cy="59854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68" y="816049"/>
            <a:ext cx="3986920" cy="26129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59" y="777252"/>
            <a:ext cx="2286000" cy="1533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671" y="307989"/>
            <a:ext cx="3251200" cy="2438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879" y="5236561"/>
            <a:ext cx="2374006" cy="15261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946" y="5538631"/>
            <a:ext cx="1979054" cy="131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2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470" y="141668"/>
            <a:ext cx="11973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приблизително </a:t>
            </a:r>
            <a:r>
              <a:rPr lang="bg-BG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27 000 вида насекоми и други </a:t>
            </a:r>
            <a:r>
              <a:rPr lang="bg-BG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безгръбначни</a:t>
            </a:r>
            <a:endParaRPr lang="bg-BG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9" y="807665"/>
            <a:ext cx="4197681" cy="30153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902" y="2785057"/>
            <a:ext cx="3944110" cy="2933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20" y="1233582"/>
            <a:ext cx="5201920" cy="39014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900" y="677692"/>
            <a:ext cx="3526840" cy="2237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1798" y="3998788"/>
            <a:ext cx="3290146" cy="24676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339" y="4780949"/>
            <a:ext cx="2649557" cy="19871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680" y="4948367"/>
            <a:ext cx="2573514" cy="1847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462" y="3587520"/>
            <a:ext cx="1944556" cy="25213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085" y="821469"/>
            <a:ext cx="2082085" cy="156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9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758" y="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bg-BG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567 вида висши </a:t>
            </a:r>
            <a:r>
              <a:rPr lang="bg-BG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 </a:t>
            </a:r>
            <a:r>
              <a:rPr lang="bg-BG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bg-BG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повече от </a:t>
            </a:r>
            <a:r>
              <a:rPr lang="bg-BG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6 500 нисши растения и гъби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135" y="1389331"/>
            <a:ext cx="7950558" cy="52796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18" y="2544417"/>
            <a:ext cx="4346713" cy="3260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67" y="1177707"/>
            <a:ext cx="3140553" cy="2355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05" y="145089"/>
            <a:ext cx="3237988" cy="24284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162" y="3555744"/>
            <a:ext cx="2095500" cy="3143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6073"/>
            <a:ext cx="2781128" cy="208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7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5205" y="309093"/>
            <a:ext cx="9144000" cy="547822"/>
          </a:xfrm>
        </p:spPr>
        <p:txBody>
          <a:bodyPr>
            <a:normAutofit/>
          </a:bodyPr>
          <a:lstStyle/>
          <a:p>
            <a:pPr algn="l"/>
            <a:r>
              <a:rPr lang="bg-BG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Ендемичните видове – </a:t>
            </a:r>
            <a:r>
              <a:rPr lang="bg-BG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принос на локалното в глобалното</a:t>
            </a:r>
            <a:endParaRPr lang="bg-BG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9750" y="1064900"/>
            <a:ext cx="10994265" cy="1655761"/>
          </a:xfrm>
        </p:spPr>
        <p:txBody>
          <a:bodyPr>
            <a:normAutofit/>
          </a:bodyPr>
          <a:lstStyle/>
          <a:p>
            <a:pPr algn="just"/>
            <a:r>
              <a:rPr lang="bg-BG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Българската флора от висши растения съдържа 170 български ендемични </a:t>
            </a:r>
            <a:r>
              <a:rPr lang="bg-BG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вида, </a:t>
            </a:r>
            <a:r>
              <a:rPr lang="bg-BG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както и 200 балкански ендемични вида и подвида. Българските ендемични видове съставляват около 5% от общата флора</a:t>
            </a:r>
            <a:r>
              <a:rPr lang="bg-BG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193" y="2269763"/>
            <a:ext cx="3264794" cy="43530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04" y="2292838"/>
            <a:ext cx="5927144" cy="43069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5" y="2720661"/>
            <a:ext cx="2492128" cy="2621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553" y="4494523"/>
            <a:ext cx="1599893" cy="236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4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5205" y="309093"/>
            <a:ext cx="9144000" cy="547822"/>
          </a:xfrm>
        </p:spPr>
        <p:txBody>
          <a:bodyPr>
            <a:normAutofit/>
          </a:bodyPr>
          <a:lstStyle/>
          <a:p>
            <a:pPr algn="l"/>
            <a:r>
              <a:rPr lang="bg-BG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Ендемичните видове – </a:t>
            </a:r>
            <a:r>
              <a:rPr lang="bg-BG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принос на локалното в глобалното</a:t>
            </a:r>
            <a:endParaRPr lang="bg-BG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9750" y="1064900"/>
            <a:ext cx="10994265" cy="1655761"/>
          </a:xfrm>
        </p:spPr>
        <p:txBody>
          <a:bodyPr>
            <a:normAutofit/>
          </a:bodyPr>
          <a:lstStyle/>
          <a:p>
            <a:pPr algn="just"/>
            <a:r>
              <a:rPr lang="bg-BG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Ендемизъм</a:t>
            </a:r>
            <a:r>
              <a:rPr lang="bg-BG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както по отношение на Балканския полуостров, така и на България, е установен за 387 ненасекомни безгръбначни вида (8.8% от всички видове, включително </a:t>
            </a:r>
            <a:r>
              <a:rPr lang="bg-BG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първаци) </a:t>
            </a:r>
            <a:r>
              <a:rPr lang="bg-BG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 744 вида насекоми (4.3% от всички насекомни видове).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78" y="3087756"/>
            <a:ext cx="4223027" cy="3167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94" y="2630151"/>
            <a:ext cx="2331278" cy="2617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537" y="4651229"/>
            <a:ext cx="2803382" cy="21617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333" y="2331761"/>
            <a:ext cx="4031142" cy="2666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557" y="4651229"/>
            <a:ext cx="2844693" cy="20149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13" y="5247726"/>
            <a:ext cx="2293584" cy="138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2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3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354" y="1120462"/>
            <a:ext cx="10685172" cy="2408350"/>
          </a:xfrm>
        </p:spPr>
        <p:txBody>
          <a:bodyPr>
            <a:normAutofit/>
          </a:bodyPr>
          <a:lstStyle/>
          <a:p>
            <a:pPr algn="just"/>
            <a:r>
              <a:rPr lang="bg-BG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Уникални и представителни съобщества и </a:t>
            </a:r>
            <a:r>
              <a:rPr lang="bg-BG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екосистеми.</a:t>
            </a:r>
            <a:br>
              <a:rPr lang="bg-BG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България </a:t>
            </a:r>
            <a:r>
              <a:rPr lang="bg-BG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 характеризира с голямо разнообразие на растителни и животински съобщества и съдържа почти всички главни типове местообитания, които се срещат в Европа. Между тях са редица уникални и представителни съобщества и екосистеми, които са особено ценни по отношение на биологичното </a:t>
            </a:r>
            <a:r>
              <a:rPr lang="bg-BG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разнообразие:</a:t>
            </a:r>
            <a:endParaRPr lang="bg-BG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7634" y="5048517"/>
            <a:ext cx="10865476" cy="837127"/>
          </a:xfrm>
        </p:spPr>
        <p:txBody>
          <a:bodyPr>
            <a:noAutofit/>
          </a:bodyPr>
          <a:lstStyle/>
          <a:p>
            <a:pPr lvl="0" algn="just"/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Високопланинска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безлесна зона - Рила, Пирин, Стара планина, Ви­тоша, Родопите, Беласица и Славянка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00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5662" y="218942"/>
            <a:ext cx="9144000" cy="534942"/>
          </a:xfrm>
        </p:spPr>
        <p:txBody>
          <a:bodyPr>
            <a:noAutofit/>
          </a:bodyPr>
          <a:lstStyle/>
          <a:p>
            <a:pPr algn="l"/>
            <a:r>
              <a:rPr lang="bg-BG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Нива на биоразнообразието:</a:t>
            </a:r>
            <a:endParaRPr lang="bg-BG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8997" y="1077778"/>
            <a:ext cx="9144000" cy="3687405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bg-BG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видово разнообразие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броят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видове в определено място или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местообитание;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bg-BG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генетично разнообразие -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разнообразието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което се крие вътре в самия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и представлява наследствените промени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генетичната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bg-BG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екосистемно</a:t>
            </a:r>
            <a:r>
              <a:rPr lang="bg-BG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разнообразие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наборът различни екосистеми и местообитанията в тях. На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е много трудно да се оценява </a:t>
            </a:r>
            <a:r>
              <a:rPr lang="bg-B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екосистемното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разнообразие, освен на локално или регионално ниво и то основавайки се само на описанията и класификацията на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местообитанията и/или растителността.</a:t>
            </a:r>
            <a:endParaRPr lang="bg-B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6824" y="5215945"/>
            <a:ext cx="1072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Тези три компонента обхващат цялостното разнообразие на живота, което в същност е биоразнообразието.</a:t>
            </a:r>
          </a:p>
        </p:txBody>
      </p:sp>
    </p:spTree>
    <p:extLst>
      <p:ext uri="{BB962C8B-B14F-4D97-AF65-F5344CB8AC3E}">
        <p14:creationId xmlns:p14="http://schemas.microsoft.com/office/powerpoint/2010/main" val="335167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985" y="3549739"/>
            <a:ext cx="4411015" cy="33082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714" y="0"/>
            <a:ext cx="4825285" cy="361896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8867" y="4939517"/>
            <a:ext cx="10994265" cy="1655761"/>
          </a:xfrm>
        </p:spPr>
        <p:txBody>
          <a:bodyPr>
            <a:noAutofit/>
          </a:bodyPr>
          <a:lstStyle/>
          <a:p>
            <a:pPr lvl="0" algn="just"/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Естествените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възрастни иглолис­тни и букови гори в планинските райони. Особено важни са първичните гори от ела (</a:t>
            </a:r>
            <a:r>
              <a:rPr lang="bg-B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Abies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alba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смърч (</a:t>
            </a:r>
            <a:r>
              <a:rPr lang="bg-B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Picea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abies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и бор (</a:t>
            </a:r>
            <a:r>
              <a:rPr lang="bg-B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Pinus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heldreichii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bg-B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Pinus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peuce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P.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bg-B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ylvestris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P. </a:t>
            </a:r>
            <a:r>
              <a:rPr lang="bg-B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nigra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в Рила, Пирин, Родопите и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буковите гори в Централна Стара планина; съобществата от клек (Р. </a:t>
            </a:r>
            <a:r>
              <a:rPr lang="bg-B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mugo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в Рила и Пирин; и уникалните гори от източен бук (</a:t>
            </a:r>
            <a:r>
              <a:rPr lang="bg-B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Fagus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orientalis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в Странджа.</a:t>
            </a:r>
          </a:p>
          <a:p>
            <a:pPr algn="just"/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59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92" y="2244144"/>
            <a:ext cx="6151808" cy="4613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805" y="1"/>
            <a:ext cx="3417194" cy="256289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8867" y="1375290"/>
            <a:ext cx="10994265" cy="868854"/>
          </a:xfrm>
        </p:spPr>
        <p:txBody>
          <a:bodyPr>
            <a:noAutofit/>
          </a:bodyPr>
          <a:lstStyle/>
          <a:p>
            <a:pPr algn="just"/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Дъбови (видове </a:t>
            </a:r>
            <a:r>
              <a:rPr lang="bg-B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Quercus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горски масиви и гори, главно в ниските планини и прилежащите им хълмисти и равнинни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райони.</a:t>
            </a:r>
            <a:endParaRPr lang="bg-B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bg-B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4727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628" y="144888"/>
            <a:ext cx="4284372" cy="3213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389" y="2839792"/>
            <a:ext cx="5357611" cy="401820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8867" y="5087158"/>
            <a:ext cx="10994265" cy="1448404"/>
          </a:xfrm>
        </p:spPr>
        <p:txBody>
          <a:bodyPr>
            <a:noAutofit/>
          </a:bodyPr>
          <a:lstStyle/>
          <a:p>
            <a:pPr algn="just"/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Карстовите райони, особено в Родопите, Стара планина, Пирин и Славянка. Тези райони са забележителни с голямото разнообра­зие на ендемични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 и животни,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грабливи птици и прилепи. В тях се намира по-голяма част от общо 5 000 български пещери с богатата им пещерна фауна.</a:t>
            </a:r>
          </a:p>
          <a:p>
            <a:pPr lvl="0" algn="just"/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2728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4152" cy="68785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640" y="0"/>
            <a:ext cx="3756338" cy="28172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557" y="1896010"/>
            <a:ext cx="3138151" cy="23536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976" y="4212196"/>
            <a:ext cx="3436513" cy="257738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8867" y="1559615"/>
            <a:ext cx="10994265" cy="1487040"/>
          </a:xfrm>
        </p:spPr>
        <p:txBody>
          <a:bodyPr>
            <a:noAutofit/>
          </a:bodyPr>
          <a:lstStyle/>
          <a:p>
            <a:pPr lvl="0" algn="just"/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bg-B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Медитерански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bg-B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субмедитерански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съобщества в долината на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Струма (особено </a:t>
            </a:r>
            <a:r>
              <a:rPr lang="bg-B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Кресненското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дефиле и Санданско-Петричкото поле), долините на р. Марица и р. Места, Източните Родопи, района на Сакар, Странджа и по южното Черноморско Крайбрежие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3694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642" y="0"/>
            <a:ext cx="6731358" cy="504851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03124"/>
            <a:ext cx="10994265" cy="482488"/>
          </a:xfrm>
        </p:spPr>
        <p:txBody>
          <a:bodyPr>
            <a:noAutofit/>
          </a:bodyPr>
          <a:lstStyle/>
          <a:p>
            <a:pPr lvl="0" algn="just"/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Степни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съобщества, както и естествени равнинни гори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059" y="4685484"/>
            <a:ext cx="3266941" cy="217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08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079" y="0"/>
            <a:ext cx="4863921" cy="36479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249" y="2657073"/>
            <a:ext cx="3159751" cy="421300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5836" y="4952398"/>
            <a:ext cx="10994265" cy="1113552"/>
          </a:xfrm>
        </p:spPr>
        <p:txBody>
          <a:bodyPr>
            <a:noAutofit/>
          </a:bodyPr>
          <a:lstStyle/>
          <a:p>
            <a:pPr lvl="0" algn="just"/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Крайречна </a:t>
            </a:r>
            <a:r>
              <a:rPr lang="bg-B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храсталачна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горска растителност (главно от видовете </a:t>
            </a:r>
            <a:r>
              <a:rPr lang="bg-B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Salix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bg-B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Populus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bg-B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Alnus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покрай р. Дунав и по-малките реки (специално Батова, Камчия, Ропотамо, Тунджа и Велека)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9685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513" y="3372189"/>
            <a:ext cx="4333461" cy="32500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219" y="1298713"/>
            <a:ext cx="3029027" cy="227177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03123"/>
            <a:ext cx="10994265" cy="1474161"/>
          </a:xfrm>
        </p:spPr>
        <p:txBody>
          <a:bodyPr>
            <a:noAutofit/>
          </a:bodyPr>
          <a:lstStyle/>
          <a:p>
            <a:pPr lvl="0" algn="just"/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Естествени влажни зони покрай реки във вътрешността на страната, Дунавското крайбрежие (о-в Белене, езерото Сребърна) или Черноморското крайбрежие (Шабленско езеро, устието на р. Камчия, Бургаските езера, устието на р. Ропотамо)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823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380" y="3587535"/>
            <a:ext cx="4360620" cy="3270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794" y="303124"/>
            <a:ext cx="4499020" cy="337426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8053" y="5526155"/>
            <a:ext cx="10996784" cy="1134749"/>
          </a:xfrm>
        </p:spPr>
        <p:txBody>
          <a:bodyPr>
            <a:noAutofit/>
          </a:bodyPr>
          <a:lstStyle/>
          <a:p>
            <a:pPr lvl="0" algn="just"/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Крайбрежни съобщества и местообитания по брега на Черно море, включително черноморските езера; пясъчни дюни; влажни зони и крайбрежни варовикови скали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0711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065" y="721217"/>
            <a:ext cx="6709894" cy="566670"/>
          </a:xfrm>
        </p:spPr>
        <p:txBody>
          <a:bodyPr>
            <a:noAutofit/>
          </a:bodyPr>
          <a:lstStyle/>
          <a:p>
            <a:pPr algn="l"/>
            <a:r>
              <a:rPr lang="bg-BG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можеш </a:t>
            </a:r>
            <a:r>
              <a:rPr lang="bg-BG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</a:t>
            </a:r>
            <a:r>
              <a:rPr lang="bg-BG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помогнеш?</a:t>
            </a:r>
            <a:endParaRPr lang="bg-BG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2222" y="1751527"/>
            <a:ext cx="11681140" cy="36994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bg-BG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Научете колкото се може повече за биоразнообразието в района, където живеете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bg-BG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Намалете своето потребление на материални стоки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bg-BG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Консумирайте енергия разумно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bg-BG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Използвайте по-малко автомобили и повече градския транспорт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bg-BG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Използвайте повече природосъобразни и рециклирани продукти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bg-BG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Консумирайте повече сезонна, органична храна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bg-BG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Рециклирайте колкото се може повече от своите отпадъци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bg-BG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Нека гласът ви бъде чут и информирайте семейството и приятелите си</a:t>
            </a:r>
            <a:endParaRPr lang="bg-BG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474" y="109470"/>
            <a:ext cx="1214161" cy="179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81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5662" y="347729"/>
            <a:ext cx="9144000" cy="586459"/>
          </a:xfrm>
        </p:spPr>
        <p:txBody>
          <a:bodyPr>
            <a:normAutofit/>
          </a:bodyPr>
          <a:lstStyle/>
          <a:p>
            <a:pPr algn="l"/>
            <a:r>
              <a:rPr lang="bg-BG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Загуба на биоразнообразие</a:t>
            </a:r>
            <a:endParaRPr lang="bg-BG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9251" y="1281917"/>
            <a:ext cx="9418749" cy="3975883"/>
          </a:xfrm>
        </p:spPr>
        <p:txBody>
          <a:bodyPr>
            <a:normAutofit/>
          </a:bodyPr>
          <a:lstStyle/>
          <a:p>
            <a:pPr algn="just"/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Изчезването на биологични видове винаги е било естествена част от еволюцията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Процесът на естествена загуба на видове продължава и днес,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през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последните столетия човешката дейност го ускорява все повече и повече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 данни, че за последните 400 години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изчезнали около 400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 птици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бозайници и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 процесът се ускорява: от един изчезнал бозайник на всеки пет години през ХVІІ век, до един за всеки две години, през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ХХ век. Днес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научната общност е единодушна: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света е на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прага на нов период на масово измиране, но този път предизвикано от човека.</a:t>
            </a:r>
          </a:p>
        </p:txBody>
      </p:sp>
    </p:spTree>
    <p:extLst>
      <p:ext uri="{BB962C8B-B14F-4D97-AF65-F5344CB8AC3E}">
        <p14:creationId xmlns:p14="http://schemas.microsoft.com/office/powerpoint/2010/main" val="170078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476" y="134725"/>
            <a:ext cx="9144000" cy="1191766"/>
          </a:xfrm>
        </p:spPr>
        <p:txBody>
          <a:bodyPr>
            <a:normAutofit fontScale="90000"/>
          </a:bodyPr>
          <a:lstStyle/>
          <a:p>
            <a:pPr algn="l"/>
            <a:r>
              <a:rPr lang="bg-BG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Червени книги и Списъци на </a:t>
            </a:r>
            <a:r>
              <a:rPr lang="bg-BG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застрашените видове – </a:t>
            </a:r>
            <a:r>
              <a:rPr lang="bg-BG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 са информативни и се разработват за </a:t>
            </a:r>
            <a:r>
              <a:rPr lang="bg-BG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онагледяване на тези опасности и за да бъдат предупредени правителствата  и природозащитната </a:t>
            </a:r>
            <a:r>
              <a:rPr lang="bg-BG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общност.</a:t>
            </a:r>
            <a:endParaRPr lang="bg-BG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476" y="1515934"/>
            <a:ext cx="9144000" cy="4340180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Световните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Червени списъци за растенията и животните се публикуват редовно през четири години от Световния съюз за защита на природата (IUCN). Изданието от 2000 е организирано по принципно нов начин - използвани са количествени оценки за състоянието на видовете, а последната му редакция е от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год. и е достъпна като база данни в интернет на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www.iucnredlist.org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‎</a:t>
            </a:r>
            <a:endParaRPr lang="bg-BG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Червената книга на България е издадена през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1984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год. в два тома - растения и животни. Завърши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 на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осъвременяването им (2011 год.),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като е добавен и отделен том за местообитанията.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Електронните им версии са достъпни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 на адрес: </a:t>
            </a:r>
            <a:r>
              <a:rPr lang="bg-BG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http://e-ecodb.bas.bg/rdb/bg</a:t>
            </a:r>
            <a:r>
              <a:rPr lang="bg-BG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endParaRPr lang="bg-BG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35" y="196721"/>
            <a:ext cx="1848578" cy="2638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628" y="4159214"/>
            <a:ext cx="1831565" cy="2614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213" y="2366811"/>
            <a:ext cx="1848578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6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5205" y="309093"/>
            <a:ext cx="9144000" cy="547822"/>
          </a:xfrm>
        </p:spPr>
        <p:txBody>
          <a:bodyPr>
            <a:normAutofit/>
          </a:bodyPr>
          <a:lstStyle/>
          <a:p>
            <a:pPr algn="l"/>
            <a:r>
              <a:rPr lang="bg-BG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Заплахи за биологичното разнообразие</a:t>
            </a:r>
            <a:endParaRPr lang="bg-BG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450" y="1064900"/>
            <a:ext cx="9144000" cy="1655762"/>
          </a:xfrm>
        </p:spPr>
        <p:txBody>
          <a:bodyPr>
            <a:normAutofit lnSpcReduction="10000"/>
          </a:bodyPr>
          <a:lstStyle/>
          <a:p>
            <a:pPr algn="just"/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Заплахите най-често са резултат от човешки дейности (експлоатация на ресурси, унищожаване или замърсяване на местообитанията и др.), но те могат да произлизат и от естествени природни процеси (лавини, наводнения и др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.), а най-често са комбинация от двата типа.</a:t>
            </a:r>
            <a:endParaRPr lang="bg-B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4704" y="3219670"/>
            <a:ext cx="34515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Глобалната </a:t>
            </a:r>
            <a:r>
              <a:rPr lang="bg-BG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промяна на климата: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температурата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въздуха се е увеличила с 0.5</a:t>
            </a:r>
            <a:r>
              <a:rPr lang="bg-BG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от 1900 година насам. Това е следствие на “парниковият ефект”, който е резултат от антропогенното увеличаване на въглеродния двуокис, метана и други.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868" y="2498501"/>
            <a:ext cx="4856582" cy="376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26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0164" y="360560"/>
            <a:ext cx="10404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bg-BG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Замърсяването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Вторичните продукти от човешката дейност увреждат здравето на човека, както и на видовете и екосистемите. Много от индустриалните и селскостопански химикали са отровни. “Ефекта на хранителната верига” означава, че хищниците (включително хората) са най-податливи, понеже натрупването на отрови в тях е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най-голямо.</a:t>
            </a:r>
            <a:endParaRPr lang="bg-B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23" y="2044521"/>
            <a:ext cx="6858000" cy="457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833" y="4377140"/>
            <a:ext cx="3793910" cy="18969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58" y="4209444"/>
            <a:ext cx="3165291" cy="23665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246" y="1395410"/>
            <a:ext cx="3828618" cy="281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4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0164" y="360560"/>
            <a:ext cx="10404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bg-BG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Загубата на местообитания: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Промяната на традиционното използване на земята е резултат от нарастването на човешкото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и освобождаване на земи за селскостопански площи.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Най-значителната загуба за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Земята е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загубата на естествени гори, особено в 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тропиците. </a:t>
            </a:r>
            <a:r>
              <a:rPr lang="bg-B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 голям удар е загубата на влажни зони. Те са измежду най-продуктивните екосистеми на Земята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8" y="1609808"/>
            <a:ext cx="3807384" cy="2599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1" y="3386469"/>
            <a:ext cx="4799300" cy="31795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507" y="1825580"/>
            <a:ext cx="70199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0164" y="360560"/>
            <a:ext cx="10404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bg-BG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Загубата на </a:t>
            </a:r>
            <a:r>
              <a:rPr lang="bg-BG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местообитания и промяна на водния режим</a:t>
            </a:r>
            <a:r>
              <a:rPr lang="bg-B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изграждане на кариери, ВЕЦ и др.</a:t>
            </a:r>
            <a:endParaRPr lang="bg-B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80" y="1548955"/>
            <a:ext cx="9124191" cy="4963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593" y="819063"/>
            <a:ext cx="4026793" cy="26845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1" y="3312738"/>
            <a:ext cx="5066004" cy="337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1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2038</Words>
  <Application>Microsoft Office PowerPoint</Application>
  <PresentationFormat>Widescreen</PresentationFormat>
  <Paragraphs>95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Times New Roman</vt:lpstr>
      <vt:lpstr>Office Theme</vt:lpstr>
      <vt:lpstr>Биоразнообразие</vt:lpstr>
      <vt:lpstr>PowerPoint Presentation</vt:lpstr>
      <vt:lpstr>Нива на биоразнообразието:</vt:lpstr>
      <vt:lpstr>Загуба на биоразнообразие</vt:lpstr>
      <vt:lpstr>Червени книги и Списъци на застрашените видове – те са информативни и се разработват за онагледяване на тези опасности и за да бъдат предупредени правителствата  и природозащитната общност.</vt:lpstr>
      <vt:lpstr>Заплахи за биологичното разнообразие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Защо да опазваме биоразнообразието?</vt:lpstr>
      <vt:lpstr>Методи за опазване на биоразнообразието</vt:lpstr>
      <vt:lpstr>Законова основа за опазване биологичното разнообразие</vt:lpstr>
      <vt:lpstr>Реализация на законовата основа – НАТУРА 2000</vt:lpstr>
      <vt:lpstr>НАТУРА 2000 в България</vt:lpstr>
      <vt:lpstr>НАТУРА 2000 в България</vt:lpstr>
      <vt:lpstr>Преглед на биологичното разнообразие в България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Ендемичните видове – принос на локалното в глобалното</vt:lpstr>
      <vt:lpstr>Ендемичните видове – принос на локалното в глобалното</vt:lpstr>
      <vt:lpstr>Уникални и представителни съобщества и екосистеми. България се характеризира с голямо разнообразие на растителни и животински съобщества и съдържа почти всички главни типове местообитания, които се срещат в Европа. Между тях са редица уникални и представителни съобщества и екосистеми, които са особено ценни по отношение на биологичното разнообразие: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Как можеш да помогнеш?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Mario Langourov</dc:creator>
  <cp:lastModifiedBy>Asus</cp:lastModifiedBy>
  <cp:revision>94</cp:revision>
  <dcterms:created xsi:type="dcterms:W3CDTF">2014-03-20T15:43:24Z</dcterms:created>
  <dcterms:modified xsi:type="dcterms:W3CDTF">2014-03-23T19:42:59Z</dcterms:modified>
</cp:coreProperties>
</file>