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9" r:id="rId4"/>
    <p:sldId id="258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38C2-1AC9-4873-B378-640212C2DA52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74675-9349-4E33-9BF0-6337E57C0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4D404-E0EB-4CCE-B8AE-DC219715321C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EDF87-E3B1-40C9-A1AE-C968061E3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DA115-A313-415E-948B-0F74EBA021B0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1CC57-54FA-4C36-8790-68D25585D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23C3E-1D15-4494-89A6-E6038E11189E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F0FE4-0A8A-486B-ABA3-6BB6B81B5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0D405-79B9-49CE-A9E4-A015BF7751E4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3CCD4-A8D6-4F2A-AA51-826E2AAAF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C837B-A603-427E-A157-89EE29786067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68FF3-B1B3-4CCA-A68F-5FC971B54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9E8B5-E30D-4C3F-8974-C0815D6013BD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9D7AD-1794-473B-9F94-9975EAC26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7524F-486D-4C5D-ACBD-D2FA82FDF198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6FC30-C4EF-4F22-9CB8-64C5820DA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4F820-0906-46B6-A694-0E2778969F5F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04A-0F84-4934-A673-68B10E361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DDC8F-3CEB-4FD8-8652-4749E6B4ADA9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0FFBF-1A37-4F56-94B0-833DB9D1F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08086-15C2-437E-95E7-303AF2753AE0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C5018-EFF6-4304-8A6C-828031FBB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E88290-0BD2-456B-907A-ACC6BD1657C7}" type="datetimeFigureOut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B338BA-99A7-4FB6-8292-47230B8A76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gogrants.bg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11188" y="2276475"/>
            <a:ext cx="7273925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latin typeface="+mj-lt"/>
                <a:cs typeface="+mn-cs"/>
              </a:rPr>
              <a:t>ПРЕЗЕНТАЦИЯ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2800" dirty="0" smtClean="0">
                <a:latin typeface="+mj-lt"/>
                <a:cs typeface="+mn-cs"/>
              </a:rPr>
              <a:t>ПО ПРОЕКТ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800" b="1" dirty="0" smtClean="0">
                <a:solidFill>
                  <a:srgbClr val="00B050"/>
                </a:solidFill>
              </a:rPr>
              <a:t>ЗЕЛЕНА </a:t>
            </a:r>
            <a:r>
              <a:rPr lang="bg-BG" sz="4800" b="1" dirty="0">
                <a:solidFill>
                  <a:srgbClr val="00B050"/>
                </a:solidFill>
              </a:rPr>
              <a:t>ДИРЕКТНА ЛИНИЯ</a:t>
            </a:r>
            <a:r>
              <a:rPr lang="bg-BG" sz="4800" b="1" dirty="0" smtClean="0">
                <a:solidFill>
                  <a:srgbClr val="00B050"/>
                </a:solidFill>
                <a:latin typeface="+mj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2056" name="TextBox 10"/>
          <p:cNvSpPr txBox="1">
            <a:spLocks noChangeArrowheads="1"/>
          </p:cNvSpPr>
          <p:nvPr/>
        </p:nvSpPr>
        <p:spPr bwMode="auto">
          <a:xfrm>
            <a:off x="1785918" y="5000636"/>
            <a:ext cx="5472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 sz="3200" dirty="0" smtClean="0"/>
              <a:t>Кюстендил, август 2015</a:t>
            </a:r>
            <a:endParaRPr lang="en-US" sz="3200" dirty="0"/>
          </a:p>
        </p:txBody>
      </p:sp>
      <p:sp>
        <p:nvSpPr>
          <p:cNvPr id="13" name="Правоъгълник 12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4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8" name="Правоъгълник 17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19" name="Правоъгълник 18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1214422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ОСНОВНИ ДЕЙНОСТИ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36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285720" y="1928802"/>
            <a:ext cx="8858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dirty="0" smtClean="0"/>
              <a:t>Конкурс за почетен знак на инициативата Зелена директна линия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bg-BG" dirty="0"/>
          </a:p>
        </p:txBody>
      </p:sp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14348" y="2643182"/>
          <a:ext cx="750099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sz="24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рамките на проекта се предвижда провеждане на конкурс сред децата и младежите за изработване на почетен знак на инициативата Зелена директна линия, който да бъде използван във всички дейности по проекта, свързани с популяризиране и информиране на широката общественост. </a:t>
                      </a:r>
                      <a:endParaRPr lang="bg-BG" sz="2400" noProof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00034" y="1785926"/>
            <a:ext cx="82868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>
                <a:solidFill>
                  <a:srgbClr val="00B050"/>
                </a:solidFill>
              </a:rPr>
              <a:t>СРОК НА РЕАЛИЗАЦИЯ НА ПРОЕКТНИТЕ ДЕЙНОСТИ</a:t>
            </a:r>
            <a:r>
              <a:rPr lang="ru-RU" altLang="en-US" sz="4000" b="1" dirty="0" smtClean="0">
                <a:solidFill>
                  <a:srgbClr val="00B050"/>
                </a:solidFill>
              </a:rPr>
              <a:t>:</a:t>
            </a:r>
            <a:endParaRPr lang="en-US" altLang="en-US" sz="4000" b="1" dirty="0" smtClean="0">
              <a:solidFill>
                <a:srgbClr val="00B050"/>
              </a:solidFill>
            </a:endParaRPr>
          </a:p>
          <a:p>
            <a:pPr algn="ctr">
              <a:defRPr/>
            </a:pPr>
            <a:r>
              <a:rPr lang="en-US" altLang="en-US" sz="4000" b="1" dirty="0" smtClean="0">
                <a:solidFill>
                  <a:srgbClr val="00B050"/>
                </a:solidFill>
              </a:rPr>
              <a:t>10 </a:t>
            </a:r>
            <a:r>
              <a:rPr lang="bg-BG" altLang="en-US" sz="4000" b="1" dirty="0" smtClean="0">
                <a:solidFill>
                  <a:srgbClr val="00B050"/>
                </a:solidFill>
              </a:rPr>
              <a:t>месеца</a:t>
            </a:r>
            <a:endParaRPr lang="ru-RU" altLang="en-US" sz="4000" b="1" dirty="0">
              <a:solidFill>
                <a:srgbClr val="00B050"/>
              </a:solidFill>
            </a:endParaRPr>
          </a:p>
          <a:p>
            <a:pPr algn="just">
              <a:defRPr/>
            </a:pPr>
            <a:endParaRPr lang="ru-RU" altLang="en-US" sz="4000" dirty="0">
              <a:solidFill>
                <a:srgbClr val="00B050"/>
              </a:solidFill>
            </a:endParaRPr>
          </a:p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03.06.2015 </a:t>
            </a:r>
            <a:r>
              <a:rPr lang="ru-RU" altLang="en-US" sz="4000" b="1" dirty="0">
                <a:solidFill>
                  <a:srgbClr val="00B050"/>
                </a:solidFill>
              </a:rPr>
              <a:t>– </a:t>
            </a:r>
            <a:r>
              <a:rPr lang="en-US" altLang="en-US" sz="4000" b="1" dirty="0" smtClean="0">
                <a:solidFill>
                  <a:srgbClr val="00B050"/>
                </a:solidFill>
              </a:rPr>
              <a:t>02</a:t>
            </a:r>
            <a:r>
              <a:rPr lang="ru-RU" altLang="en-US" sz="4000" b="1" dirty="0" smtClean="0">
                <a:solidFill>
                  <a:srgbClr val="00B050"/>
                </a:solidFill>
              </a:rPr>
              <a:t>.0</a:t>
            </a:r>
            <a:r>
              <a:rPr lang="en-US" altLang="en-US" sz="4000" b="1" dirty="0" smtClean="0">
                <a:solidFill>
                  <a:srgbClr val="00B050"/>
                </a:solidFill>
              </a:rPr>
              <a:t>4</a:t>
            </a:r>
            <a:r>
              <a:rPr lang="ru-RU" altLang="en-US" sz="4000" b="1" dirty="0" smtClean="0">
                <a:solidFill>
                  <a:srgbClr val="00B050"/>
                </a:solidFill>
              </a:rPr>
              <a:t>.2016 </a:t>
            </a:r>
            <a:r>
              <a:rPr lang="ru-RU" altLang="en-US" sz="4000" b="1" dirty="0">
                <a:solidFill>
                  <a:srgbClr val="00B050"/>
                </a:solidFill>
              </a:rPr>
              <a:t>г.</a:t>
            </a:r>
            <a:endParaRPr lang="bg-BG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5110" y="117475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00034" y="1785926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Очаквани резултати</a:t>
            </a:r>
            <a:endParaRPr lang="bg-BG" sz="4000" dirty="0">
              <a:solidFill>
                <a:srgbClr val="00B05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2643182"/>
          <a:ext cx="8072494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2643206">
                <a:tc>
                  <a:txBody>
                    <a:bodyPr/>
                    <a:lstStyle/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Изградена интернет базирана платформа с публикувани на нея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Материали защитените територии и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зони в община Кюстендил; за заплахите на биоразнообразието в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защитените територии; за поведение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защитените територии и богат снимков материал.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bg-BG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bg-BG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Изработени и поставени 5 броя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информационни табели на подходящи места в защитените територии за застрашените видове.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00034" y="1571612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Очаквани резултати</a:t>
            </a:r>
            <a:endParaRPr lang="bg-BG" sz="4000" dirty="0">
              <a:solidFill>
                <a:srgbClr val="00B05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2643182"/>
          <a:ext cx="8072494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2643206">
                <a:tc>
                  <a:txBody>
                    <a:bodyPr/>
                    <a:lstStyle/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Изградена интернет базирана платформа с публикувани на нея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Материали защитените територии и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зони в община Кюстендил; за заплахите на биоразнообразието в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защитените територии; за поведение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защитените територии и богат снимков материал.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bg-BG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bg-BG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Изработени и поставени 5 броя</a:t>
                      </a:r>
                    </a:p>
                    <a:p>
                      <a:r>
                        <a:rPr lang="bg-BG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информационни табели на подходящи места в защитените територии за застрашените видове.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00034" y="1571612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Очаквани резултати</a:t>
            </a:r>
            <a:endParaRPr lang="bg-BG" sz="4000" dirty="0">
              <a:solidFill>
                <a:srgbClr val="00B05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2643182"/>
          <a:ext cx="8072494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26432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 4 семинара на тема </a:t>
                      </a:r>
                      <a:r>
                        <a:rPr lang="bg-BG" sz="2400" dirty="0" smtClean="0"/>
                        <a:t>„Поведение в защитени местности и територии”</a:t>
                      </a:r>
                      <a:r>
                        <a:rPr lang="bg-BG" sz="2400" baseline="0" dirty="0" smtClean="0"/>
                        <a:t> </a:t>
                      </a:r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2 части: теоретична и практическа.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 40 деца /в т.ч. 10 деца от ромски произход/ и 40 младежи за разумно поведение в защитените територии с цел опазване на</a:t>
                      </a:r>
                    </a:p>
                    <a:p>
                      <a:r>
                        <a:rPr lang="bg-BG" sz="24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биоразнообразието.</a:t>
                      </a:r>
                      <a:endParaRPr lang="bg-BG" sz="240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00034" y="1500174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Очаквани резултати</a:t>
            </a:r>
            <a:endParaRPr lang="bg-BG" sz="4000" dirty="0">
              <a:solidFill>
                <a:srgbClr val="00B05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2500306"/>
          <a:ext cx="8072494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143272">
                <a:tc>
                  <a:txBody>
                    <a:bodyPr/>
                    <a:lstStyle/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Организирани и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 6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познавателни турове за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запознаване на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участниците със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защитените територии в</a:t>
                      </a:r>
                    </a:p>
                    <a:p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община Кюстендил.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Включени 120 участници /деца,</a:t>
                      </a: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младежи и деца от ромски произход/ в познавателните турове</a:t>
                      </a: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защитените територии.</a:t>
                      </a:r>
                    </a:p>
                    <a:p>
                      <a:endParaRPr lang="bg-BG" sz="20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 от участниците почистват</a:t>
                      </a: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замърсените места около</a:t>
                      </a: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Полскоскакавишки</a:t>
                      </a: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водопад.</a:t>
                      </a:r>
                      <a:endParaRPr lang="bg-BG" sz="200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5" name="Правоъгълник 24"/>
          <p:cNvSpPr/>
          <p:nvPr/>
        </p:nvSpPr>
        <p:spPr>
          <a:xfrm>
            <a:off x="571472" y="1214422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en-US" sz="4000" b="1" dirty="0" smtClean="0">
                <a:solidFill>
                  <a:srgbClr val="00B050"/>
                </a:solidFill>
              </a:rPr>
              <a:t>Очаквани резултати</a:t>
            </a:r>
            <a:endParaRPr lang="bg-BG" sz="4000" dirty="0">
              <a:solidFill>
                <a:srgbClr val="00B05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1928802"/>
          <a:ext cx="8072494" cy="271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27146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24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24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Проведено </a:t>
                      </a:r>
                      <a:r>
                        <a:rPr lang="bg-BG" sz="2400" dirty="0" smtClean="0"/>
                        <a:t>Междуучилищно състезание "Зелена директна линия"</a:t>
                      </a:r>
                    </a:p>
                    <a:p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на минимум по 4 отбора в двете възрастови групи /5-7</a:t>
                      </a:r>
                    </a:p>
                    <a:p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клас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 8-10 клас/. В </a:t>
                      </a:r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двете възрастови групи победителите получават  </a:t>
                      </a:r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плакети. </a:t>
                      </a:r>
                    </a:p>
                    <a:p>
                      <a:endParaRPr lang="bg-BG" sz="20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Всеки участник и ръководителите на отборите  ще получат грамоти.</a:t>
                      </a:r>
                      <a:endParaRPr lang="bg-BG" sz="2000" noProof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0034" y="4714884"/>
          <a:ext cx="8072494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2494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Изработен почетен знак на инициативата</a:t>
                      </a:r>
                    </a:p>
                    <a:p>
                      <a:pPr algn="ctr"/>
                      <a:r>
                        <a:rPr lang="bg-BG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"Зелена директна линия"</a:t>
                      </a:r>
                      <a:endParaRPr lang="bg-BG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42910" y="2643182"/>
            <a:ext cx="7273925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5400" dirty="0" smtClean="0">
                <a:solidFill>
                  <a:srgbClr val="00B050"/>
                </a:solidFill>
                <a:latin typeface="+mj-lt"/>
                <a:cs typeface="+mn-cs"/>
              </a:rPr>
              <a:t>БЛАГОДАРЯ ВИ ЗА ВНИМАНИЕТО!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5400" b="1" dirty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54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pic>
        <p:nvPicPr>
          <p:cNvPr id="9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4" name="Правоъгълник 13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15" name="Правоъгълник 14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16" name="Правоъгълник 15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авоъгълник 12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4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8" name="Правоъгълник 17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19" name="Правоъгълник 18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21" name="TextBox 9"/>
          <p:cNvSpPr txBox="1"/>
          <p:nvPr/>
        </p:nvSpPr>
        <p:spPr>
          <a:xfrm>
            <a:off x="571472" y="1643050"/>
            <a:ext cx="424656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3200" dirty="0" smtClean="0">
                <a:latin typeface="+mj-lt"/>
                <a:cs typeface="+mn-cs"/>
              </a:rPr>
              <a:t>Водеща организация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3200" dirty="0">
                <a:latin typeface="+mj-lt"/>
                <a:cs typeface="+mn-cs"/>
              </a:rPr>
              <a:t>п</a:t>
            </a:r>
            <a:r>
              <a:rPr lang="bg-BG" sz="3200" dirty="0" smtClean="0">
                <a:latin typeface="+mj-lt"/>
                <a:cs typeface="+mn-cs"/>
              </a:rPr>
              <a:t>о проекта:</a:t>
            </a:r>
            <a:endParaRPr lang="bg-BG" sz="32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22" name="TextBox 9"/>
          <p:cNvSpPr txBox="1"/>
          <p:nvPr/>
        </p:nvSpPr>
        <p:spPr>
          <a:xfrm>
            <a:off x="500034" y="3429000"/>
            <a:ext cx="424656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3200" dirty="0" smtClean="0">
                <a:latin typeface="+mj-lt"/>
                <a:cs typeface="+mn-cs"/>
              </a:rPr>
              <a:t>Партньори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3200" dirty="0">
                <a:latin typeface="+mj-lt"/>
                <a:cs typeface="+mn-cs"/>
              </a:rPr>
              <a:t>п</a:t>
            </a:r>
            <a:r>
              <a:rPr lang="bg-BG" sz="3200" dirty="0" smtClean="0">
                <a:latin typeface="+mj-lt"/>
                <a:cs typeface="+mn-cs"/>
              </a:rPr>
              <a:t>о проекта:</a:t>
            </a:r>
            <a:endParaRPr lang="bg-BG" sz="32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pic>
        <p:nvPicPr>
          <p:cNvPr id="1026" name="Picture 2" descr="C:\Users\ani\Desktop\vertical_module_3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14942" y="1357298"/>
            <a:ext cx="3168660" cy="42557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85720" y="1928802"/>
            <a:ext cx="84296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2000" dirty="0" smtClean="0"/>
              <a:t>Проектът е продиктуван от основните предимства и</a:t>
            </a:r>
          </a:p>
          <a:p>
            <a:pPr algn="ctr"/>
            <a:r>
              <a:rPr lang="bg-BG" sz="2000" dirty="0" smtClean="0"/>
              <a:t>възможности, с които разполага община Кюстендил. Част от</a:t>
            </a:r>
          </a:p>
          <a:p>
            <a:pPr algn="ctr"/>
            <a:r>
              <a:rPr lang="bg-BG" sz="2000" dirty="0" smtClean="0"/>
              <a:t>защитените територии /планина Осогово, Земенски пролом и</a:t>
            </a:r>
          </a:p>
          <a:p>
            <a:pPr algn="ctr"/>
            <a:r>
              <a:rPr lang="bg-BG" sz="2000" dirty="0" smtClean="0"/>
              <a:t>Полскоскакавишки водопад/ са много добре проучени, докато</a:t>
            </a:r>
          </a:p>
          <a:p>
            <a:pPr algn="ctr"/>
            <a:r>
              <a:rPr lang="bg-BG" sz="2000" dirty="0" smtClean="0"/>
              <a:t>други /„Юч бунар”, резерват „Църна река”, „Вековна букова гора”край село Граница, Конявска планина/ са изследвани по-слабо и не са толкова популярни сред местната общност. Именно това състояние на „бяло петно” е предимство, което предоставя възможност чрез проекта да бъде привлечен „откривателския „ интерес от страна на децата и младите хора към тези уникални територии и разбиране за тяхната ценност и предназначение, което се изразява в опазване на биологичното разнообразие в екосистемите и на естествените процеси, протичащи в тях.</a:t>
            </a:r>
            <a:endParaRPr lang="bg-BG" sz="20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857224" y="1357298"/>
            <a:ext cx="750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3200" dirty="0" smtClean="0">
                <a:solidFill>
                  <a:srgbClr val="00B050"/>
                </a:solidFill>
              </a:rPr>
              <a:t>ПРИЧИНИ ЗА РАЗРАБОТВАНЕ НА ПРОЕКТА</a:t>
            </a:r>
            <a:endParaRPr lang="bg-BG" sz="3200" dirty="0">
              <a:solidFill>
                <a:srgbClr val="00B050"/>
              </a:solidFill>
            </a:endParaRPr>
          </a:p>
        </p:txBody>
      </p:sp>
      <p:sp>
        <p:nvSpPr>
          <p:cNvPr id="15" name="Правоъгълник 14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6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0" name="Правоъгълник 19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1" name="Правоъгълник 20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71472" y="1214422"/>
            <a:ext cx="7961340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u="sng" dirty="0" smtClean="0">
                <a:solidFill>
                  <a:srgbClr val="00B050"/>
                </a:solidFill>
                <a:latin typeface="+mj-lt"/>
                <a:cs typeface="+mn-cs"/>
              </a:rPr>
              <a:t>Цел на проекта</a:t>
            </a: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  <a:p>
            <a:pPr algn="ctr"/>
            <a:r>
              <a:rPr lang="bg-BG" sz="2800" dirty="0" smtClean="0"/>
              <a:t>Основната цел на проекта е да повиши осведомеността и да се осигури пряка връзка на децата и младите хора с природата чрез дейности, свързани с изучаване и опазване на биоразнообразието и застрашените видове в региона и създаване на предпоставка за устойчиво развитие в тази област</a:t>
            </a:r>
            <a:r>
              <a:rPr lang="bg-BG" sz="2800" dirty="0"/>
              <a:t>.</a:t>
            </a: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14" name="Правоъгълник 13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5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9" name="Правоъгълник 18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0" name="Правоъгълник 19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14348" y="1357298"/>
            <a:ext cx="7273925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latin typeface="+mj-lt"/>
                <a:cs typeface="+mn-cs"/>
              </a:rPr>
              <a:t>ЦЕЛЕВА ГРУПА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5" name="Правоъгълник 14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16" name="Правоъгълник 15"/>
          <p:cNvSpPr/>
          <p:nvPr/>
        </p:nvSpPr>
        <p:spPr>
          <a:xfrm>
            <a:off x="3143240" y="857232"/>
            <a:ext cx="25800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dirty="0" smtClean="0"/>
          </a:p>
          <a:p>
            <a:endParaRPr lang="bg-BG" dirty="0"/>
          </a:p>
        </p:txBody>
      </p:sp>
      <p:sp>
        <p:nvSpPr>
          <p:cNvPr id="17" name="Правоъгълник 16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  <p:sp>
        <p:nvSpPr>
          <p:cNvPr id="18" name="Правоъгълник 17"/>
          <p:cNvSpPr/>
          <p:nvPr/>
        </p:nvSpPr>
        <p:spPr>
          <a:xfrm>
            <a:off x="642910" y="2500306"/>
            <a:ext cx="78581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altLang="en-US" sz="3600" b="1" dirty="0" smtClean="0">
                <a:solidFill>
                  <a:srgbClr val="00B050"/>
                </a:solidFill>
              </a:rPr>
              <a:t>Ученици и младежи от български и ромски произход от 5. до 10. клас от основни и средни училища в община Кюстендил.</a:t>
            </a:r>
            <a:endParaRPr lang="bg-BG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1214422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ОСНОВНИ ДЕЙНОСТИ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36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642910" y="1928802"/>
            <a:ext cx="78581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dirty="0" smtClean="0"/>
              <a:t>Популяризиране на защитените територии в Кюстендилски регион сред учениците от местните основни и средни училища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bg-BG" dirty="0"/>
          </a:p>
        </p:txBody>
      </p:sp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428596" y="3143248"/>
          <a:ext cx="814393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071966"/>
              </a:tblGrid>
              <a:tr h="2143140">
                <a:tc>
                  <a:txBody>
                    <a:bodyPr/>
                    <a:lstStyle/>
                    <a:p>
                      <a:r>
                        <a:rPr lang="bg-BG" sz="1600" noProof="0" dirty="0" smtClean="0"/>
                        <a:t>За популяризиране на защитените територии и зони в община Кюстендил се предвижда изграждането на интернет базирана галерия от снимки и филми, любопитни факти за флората и фауната в защитените територии, където младите</a:t>
                      </a:r>
                    </a:p>
                    <a:p>
                      <a:r>
                        <a:rPr lang="bg-BG" sz="1600" noProof="0" dirty="0" smtClean="0"/>
                        <a:t>хора могат да се запознават чрез визуални материали директно в Интернет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6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 опазване на биоразнообразието от местните жители, гости и туристи в района се изготвят и поставят на подходящи места 5 броя информационни табели за</a:t>
                      </a:r>
                    </a:p>
                    <a:p>
                      <a:r>
                        <a:rPr lang="bg-BG" sz="16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застрашените видове организми в „Юч бунар”, „Вековна букова гора” край село Граница, хижа „Осогово”, Полскоскакавишки</a:t>
                      </a:r>
                    </a:p>
                    <a:p>
                      <a:r>
                        <a:rPr lang="bg-BG" sz="16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водопад, Конявска планина</a:t>
                      </a:r>
                      <a:endParaRPr lang="bg-BG" sz="1600" noProof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2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5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6" name="Правоъгълник 25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7" name="Правоъгълник 26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1214422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ОСНОВНИ ДЕЙНОСТИ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36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642910" y="1928802"/>
            <a:ext cx="785818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dirty="0" smtClean="0"/>
              <a:t>Провеждане на поредица от тематични семинари на тема</a:t>
            </a:r>
          </a:p>
          <a:p>
            <a:pPr algn="ctr"/>
            <a:r>
              <a:rPr lang="bg-BG" sz="2400" dirty="0" smtClean="0"/>
              <a:t>„Поведение в защитени местности и територии”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bg-BG" dirty="0"/>
          </a:p>
        </p:txBody>
      </p:sp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357290" y="2786058"/>
          <a:ext cx="60960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рамките на проекта се организират и провеждат 4 семинара в партньорските и други училища. Участниците в проекта усвояват знания и умения за поведение в защитените територии и зони, които целят опазване и съхраняване на биологичното разнообразие. Семинарите се провеждат в рамките на 2 дни в 2 части: теоретична и теренни наблюдения</a:t>
                      </a: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5" name="Правоъгълник 24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1214422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ОСНОВНИ ДЕЙНОСТИ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36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642910" y="1928802"/>
            <a:ext cx="785818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dirty="0" smtClean="0"/>
              <a:t>Опознавателни наблюдения на животни и растения в естествената им среда в защитените територии</a:t>
            </a:r>
          </a:p>
          <a:p>
            <a:pPr algn="ctr"/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bg-BG" dirty="0"/>
          </a:p>
        </p:txBody>
      </p:sp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14348" y="2928934"/>
          <a:ext cx="750099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sz="18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Организиране и провеждане на 6 познавателни турове в</a:t>
                      </a:r>
                    </a:p>
                    <a:p>
                      <a:pPr algn="ctr"/>
                      <a:r>
                        <a:rPr lang="bg-BG" sz="18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защитените територии и зони в община Кюстендил: Земенски пролом, Полскоскакавишки водопад, „Юч бунар”, резерват „Църна река”, „Вековна букова гора” край село Граница, Конявска планина. Участниците в дейността се запознават с природните забележителности и биоразнообразието в защитените територии и зони. Извършват наблюдения. Запознават се с причините за намаляване и унищожаване на някои видове растения и животни. Почистват замърсените места. В дейността се включват и доброволци.</a:t>
                      </a:r>
                      <a:endParaRPr lang="bg-BG" noProof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596" y="1214422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4400" dirty="0" smtClean="0">
                <a:solidFill>
                  <a:srgbClr val="00B050"/>
                </a:solidFill>
                <a:latin typeface="+mj-lt"/>
                <a:cs typeface="+mn-cs"/>
              </a:rPr>
              <a:t>ОСНОВНИ ДЕЙНОСТИ по проекта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400" dirty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3600" dirty="0" smtClean="0"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4800" b="1" dirty="0" smtClean="0">
              <a:solidFill>
                <a:srgbClr val="00B05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 sz="2800" dirty="0" smtClean="0">
              <a:latin typeface="+mj-lt"/>
              <a:cs typeface="+mn-cs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642910" y="1928802"/>
            <a:ext cx="785818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dirty="0" smtClean="0"/>
              <a:t>Междуучилищно състезание "Зелена директна линия"</a:t>
            </a:r>
            <a:endParaRPr lang="bg-BG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bg-BG" dirty="0"/>
          </a:p>
        </p:txBody>
      </p:sp>
      <p:sp>
        <p:nvSpPr>
          <p:cNvPr id="19" name="Правоъгълник 18"/>
          <p:cNvSpPr/>
          <p:nvPr/>
        </p:nvSpPr>
        <p:spPr>
          <a:xfrm>
            <a:off x="285720" y="571501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1200" i="1" dirty="0" smtClean="0">
                <a:solidFill>
                  <a:srgbClr val="00B050"/>
                </a:solidFill>
                <a:latin typeface="+mj-lt"/>
                <a:ea typeface="Batang" pitchFamily="18" charset="-127"/>
              </a:rPr>
              <a:t>„Този документ е създаден с финансовата подкрепа на Програмата за подкрепа на неправителствени организации в България по Финансовия механизъм на Европейското икономическо пространство. Цялата отговорност за съдържанието на документа се носи от ТД «Осогово», Кюстендил и при никакви обстоятелства не може да се приема, че този документ отразява официалното становище на Финансовия механизъм на Европейското икономическо пространство и Оператора на Програмата за подкрепа на неправителствени организации в България.“ </a:t>
            </a:r>
            <a:endParaRPr lang="bg-BG" sz="1200" i="1" dirty="0">
              <a:solidFill>
                <a:srgbClr val="00B050"/>
              </a:solidFill>
              <a:latin typeface="+mj-lt"/>
              <a:ea typeface="Batang" pitchFamily="18" charset="-127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14348" y="2643182"/>
          <a:ext cx="750099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рамките на проекта е планирано състезание в 2 възрастови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групи /5-7 клас и 8-10 клас/. Всяко училище от град Кюстендил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може да участва с отбор от 4 представителя, които се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състезават по определени теми. За подготовката си участниците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използват публикуваните материали за защитените територии и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зони в разработената по проекта интернет платформа,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наученото в семинарите и познавателните турове. Всички</a:t>
                      </a:r>
                    </a:p>
                    <a:p>
                      <a:pPr algn="ctr"/>
                      <a:r>
                        <a:rPr lang="bg-BG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участници получават грамоти и награди.</a:t>
                      </a:r>
                      <a:endParaRPr lang="bg-BG" sz="2000" noProof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313" y="117475"/>
            <a:ext cx="116363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2852"/>
            <a:ext cx="1922451" cy="54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0" descr="C:\Users\ani\Desktop\vertical_module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0"/>
            <a:ext cx="1428760" cy="1124882"/>
          </a:xfrm>
          <a:prstGeom prst="rect">
            <a:avLst/>
          </a:prstGeom>
          <a:noFill/>
        </p:spPr>
      </p:pic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214282" y="785794"/>
            <a:ext cx="164307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g-BG" sz="1100" b="1" dirty="0" smtClean="0">
                <a:solidFill>
                  <a:srgbClr val="00B050"/>
                </a:solidFill>
              </a:rPr>
              <a:t>В ПАРТНЬОРСТВО С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3" name="Правоъгълник 22"/>
          <p:cNvSpPr/>
          <p:nvPr/>
        </p:nvSpPr>
        <p:spPr>
          <a:xfrm>
            <a:off x="3143240" y="0"/>
            <a:ext cx="30718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rgbClr val="00B050"/>
                </a:solidFill>
              </a:rPr>
              <a:t>„Проектът  «ЗЕЛЕНА ДИРЕКТНА ЛИНИЯ » се финансира в рамките на Програмата за подкрепа на НПО в България по Финансовия механизъм на Европейското икономическо пространство 2009-2014 г.“</a:t>
            </a:r>
            <a:endParaRPr lang="bg-BG" sz="1100" dirty="0">
              <a:solidFill>
                <a:srgbClr val="00B050"/>
              </a:solidFill>
            </a:endParaRPr>
          </a:p>
        </p:txBody>
      </p:sp>
      <p:sp>
        <p:nvSpPr>
          <p:cNvPr id="24" name="Правоъгълник 23"/>
          <p:cNvSpPr/>
          <p:nvPr/>
        </p:nvSpPr>
        <p:spPr>
          <a:xfrm>
            <a:off x="3214678" y="928670"/>
            <a:ext cx="126829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 smtClean="0">
                <a:hlinkClick r:id="rId6"/>
              </a:rPr>
              <a:t>www.ngogrants.bg</a:t>
            </a:r>
            <a:endParaRPr lang="bg-BG" sz="1100" dirty="0" smtClean="0"/>
          </a:p>
          <a:p>
            <a:endParaRPr lang="bg-BG" sz="1100" dirty="0" smtClean="0"/>
          </a:p>
          <a:p>
            <a:endParaRPr lang="bg-B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2771</Words>
  <Application>Microsoft Office PowerPoint</Application>
  <PresentationFormat>On-screen Show (4:3)</PresentationFormat>
  <Paragraphs>209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zhbelcheva</dc:creator>
  <cp:lastModifiedBy>Silvia</cp:lastModifiedBy>
  <cp:revision>24</cp:revision>
  <dcterms:created xsi:type="dcterms:W3CDTF">2013-10-02T08:49:29Z</dcterms:created>
  <dcterms:modified xsi:type="dcterms:W3CDTF">2016-03-09T12:00:29Z</dcterms:modified>
</cp:coreProperties>
</file>