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9" r:id="rId4"/>
    <p:sldId id="258" r:id="rId5"/>
    <p:sldId id="260" r:id="rId6"/>
    <p:sldId id="276" r:id="rId7"/>
    <p:sldId id="261" r:id="rId8"/>
    <p:sldId id="264" r:id="rId9"/>
    <p:sldId id="265" r:id="rId10"/>
    <p:sldId id="277" r:id="rId11"/>
    <p:sldId id="266" r:id="rId12"/>
    <p:sldId id="267" r:id="rId13"/>
    <p:sldId id="270" r:id="rId14"/>
    <p:sldId id="271" r:id="rId15"/>
    <p:sldId id="272" r:id="rId16"/>
    <p:sldId id="273" r:id="rId17"/>
    <p:sldId id="278" r:id="rId18"/>
    <p:sldId id="26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338C2-1AC9-4873-B378-640212C2DA52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74675-9349-4E33-9BF0-6337E57C0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D404-E0EB-4CCE-B8AE-DC219715321C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EDF87-E3B1-40C9-A1AE-C968061E3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DA115-A313-415E-948B-0F74EBA021B0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CC57-54FA-4C36-8790-68D25585D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23C3E-1D15-4494-89A6-E6038E11189E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0FE4-0A8A-486B-ABA3-6BB6B81B5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D405-79B9-49CE-A9E4-A015BF7751E4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3CCD4-A8D6-4F2A-AA51-826E2AAAF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C837B-A603-427E-A157-89EE29786067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8FF3-B1B3-4CCA-A68F-5FC971B54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9E8B5-E30D-4C3F-8974-C0815D6013BD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9D7AD-1794-473B-9F94-9975EAC26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524F-486D-4C5D-ACBD-D2FA82FDF198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6FC30-C4EF-4F22-9CB8-64C5820DA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F820-0906-46B6-A694-0E2778969F5F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1404A-0F84-4934-A673-68B10E361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DDC8F-3CEB-4FD8-8652-4749E6B4ADA9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0FFBF-1A37-4F56-94B0-833DB9D1F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08086-15C2-437E-95E7-303AF2753AE0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C5018-EFF6-4304-8A6C-828031FBB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E88290-0BD2-456B-907A-ACC6BD1657C7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B338BA-99A7-4FB6-8292-47230B8A7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4.jpe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4.jpe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gogrants.bg/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14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61225" y="2229779"/>
            <a:ext cx="727392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800" b="1" dirty="0" smtClean="0">
                <a:solidFill>
                  <a:srgbClr val="00B050"/>
                </a:solidFill>
                <a:latin typeface="+mj-lt"/>
                <a:cs typeface="+mn-cs"/>
              </a:rPr>
              <a:t>ПРОЕКТ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800" b="1" dirty="0" smtClean="0">
                <a:solidFill>
                  <a:srgbClr val="00B050"/>
                </a:solidFill>
                <a:latin typeface="+mj-lt"/>
              </a:rPr>
              <a:t>ЗЕЛЕНА </a:t>
            </a:r>
            <a:r>
              <a:rPr lang="bg-BG" sz="4800" b="1" dirty="0">
                <a:solidFill>
                  <a:srgbClr val="00B050"/>
                </a:solidFill>
                <a:latin typeface="+mj-lt"/>
              </a:rPr>
              <a:t>ДИРЕКТНА ЛИНИЯ</a:t>
            </a:r>
            <a:r>
              <a:rPr lang="bg-BG" sz="4800" b="1" dirty="0" smtClean="0">
                <a:solidFill>
                  <a:srgbClr val="00B050"/>
                </a:solidFill>
                <a:latin typeface="+mj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2800" dirty="0" smtClean="0">
              <a:latin typeface="+mj-lt"/>
              <a:cs typeface="+mn-cs"/>
            </a:endParaRPr>
          </a:p>
        </p:txBody>
      </p:sp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3182538" y="4649121"/>
            <a:ext cx="28694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B050"/>
                </a:solidFill>
              </a:rPr>
              <a:t>Кюстендил</a:t>
            </a:r>
            <a:endParaRPr lang="bg-BG" sz="2400" b="1" dirty="0">
              <a:solidFill>
                <a:srgbClr val="00B050"/>
              </a:solidFill>
            </a:endParaRPr>
          </a:p>
          <a:p>
            <a:pPr algn="ctr"/>
            <a:r>
              <a:rPr lang="bg-BG" sz="2400" b="1" dirty="0" smtClean="0">
                <a:solidFill>
                  <a:srgbClr val="00B050"/>
                </a:solidFill>
              </a:rPr>
              <a:t>март 2016 година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3" name="Правоъгълник 12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8751" y="192398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72" y="110386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1723" y="0"/>
            <a:ext cx="1428760" cy="1124882"/>
          </a:xfrm>
          <a:prstGeom prst="rect">
            <a:avLst/>
          </a:prstGeom>
          <a:noFill/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358649" y="804432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С: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18" name="Правоъгълник 17"/>
          <p:cNvSpPr/>
          <p:nvPr/>
        </p:nvSpPr>
        <p:spPr>
          <a:xfrm>
            <a:off x="3515510" y="44254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19" name="Правоъгълник 18"/>
          <p:cNvSpPr/>
          <p:nvPr/>
        </p:nvSpPr>
        <p:spPr>
          <a:xfrm>
            <a:off x="4139952" y="890276"/>
            <a:ext cx="12682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авоъгълник 8"/>
          <p:cNvSpPr/>
          <p:nvPr/>
        </p:nvSpPr>
        <p:spPr>
          <a:xfrm>
            <a:off x="535752" y="1338165"/>
            <a:ext cx="8108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 smtClean="0">
                <a:solidFill>
                  <a:prstClr val="black"/>
                </a:solidFill>
              </a:rPr>
              <a:t>4. Училищно състезание "Зелена директна линия“ -</a:t>
            </a:r>
          </a:p>
          <a:p>
            <a:pPr algn="ctr"/>
            <a:r>
              <a:rPr lang="bg-BG" sz="2400" dirty="0" smtClean="0">
                <a:solidFill>
                  <a:prstClr val="black"/>
                </a:solidFill>
              </a:rPr>
              <a:t> първа възрастова група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Calibri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Calibri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hlinkClick r:id="rId6"/>
              </a:rPr>
              <a:t>www.ngogrants.bg</a:t>
            </a:r>
            <a:endParaRPr lang="bg-BG" sz="1100" dirty="0" smtClean="0">
              <a:solidFill>
                <a:prstClr val="black"/>
              </a:solidFill>
            </a:endParaRPr>
          </a:p>
          <a:p>
            <a:endParaRPr lang="bg-BG" sz="1100" dirty="0" smtClean="0">
              <a:solidFill>
                <a:prstClr val="black"/>
              </a:solidFill>
            </a:endParaRPr>
          </a:p>
          <a:p>
            <a:endParaRPr lang="bg-BG" sz="11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18662" r="7064" b="9349"/>
          <a:stretch/>
        </p:blipFill>
        <p:spPr bwMode="auto">
          <a:xfrm>
            <a:off x="2908225" y="2177910"/>
            <a:ext cx="2940259" cy="180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3" t="29646" r="13047" b="11914"/>
          <a:stretch/>
        </p:blipFill>
        <p:spPr bwMode="auto">
          <a:xfrm>
            <a:off x="5848484" y="2169162"/>
            <a:ext cx="2738672" cy="169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5" b="17530"/>
          <a:stretch/>
        </p:blipFill>
        <p:spPr bwMode="auto">
          <a:xfrm>
            <a:off x="556324" y="3920964"/>
            <a:ext cx="2315217" cy="175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9" t="37792" r="33699" b="9293"/>
          <a:stretch/>
        </p:blipFill>
        <p:spPr bwMode="auto">
          <a:xfrm>
            <a:off x="535752" y="2200830"/>
            <a:ext cx="2372473" cy="167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97" y="4076787"/>
            <a:ext cx="2753593" cy="15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9236" r="11667" b="30505"/>
          <a:stretch/>
        </p:blipFill>
        <p:spPr bwMode="auto">
          <a:xfrm>
            <a:off x="2908225" y="3914069"/>
            <a:ext cx="2956072" cy="177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6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авоъгълник 8"/>
          <p:cNvSpPr/>
          <p:nvPr/>
        </p:nvSpPr>
        <p:spPr>
          <a:xfrm>
            <a:off x="535753" y="1338165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 smtClean="0"/>
              <a:t>4. Училищно състезание "Зелена директна линия„ –</a:t>
            </a:r>
          </a:p>
          <a:p>
            <a:pPr algn="ctr"/>
            <a:r>
              <a:rPr lang="bg-BG" sz="2400" dirty="0" smtClean="0"/>
              <a:t> втора възрастова група</a:t>
            </a:r>
            <a:endParaRPr lang="ru-RU" dirty="0"/>
          </a:p>
        </p:txBody>
      </p:sp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11143" b="15152"/>
          <a:stretch/>
        </p:blipFill>
        <p:spPr bwMode="auto">
          <a:xfrm>
            <a:off x="3112343" y="3939082"/>
            <a:ext cx="2876396" cy="176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14689" r="9374" b="31213"/>
          <a:stretch/>
        </p:blipFill>
        <p:spPr bwMode="auto">
          <a:xfrm>
            <a:off x="3171127" y="2278013"/>
            <a:ext cx="2817612" cy="153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17368" r="14697" b="5782"/>
          <a:stretch/>
        </p:blipFill>
        <p:spPr bwMode="auto">
          <a:xfrm>
            <a:off x="253472" y="2232389"/>
            <a:ext cx="2698197" cy="155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/>
          <a:stretch/>
        </p:blipFill>
        <p:spPr bwMode="auto">
          <a:xfrm>
            <a:off x="285720" y="3922280"/>
            <a:ext cx="2770487" cy="173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5"/>
          <a:stretch/>
        </p:blipFill>
        <p:spPr bwMode="auto">
          <a:xfrm>
            <a:off x="6197972" y="2271725"/>
            <a:ext cx="2317382" cy="154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17367" r="19652" b="17482"/>
          <a:stretch/>
        </p:blipFill>
        <p:spPr bwMode="auto">
          <a:xfrm>
            <a:off x="6041702" y="3939081"/>
            <a:ext cx="2629923" cy="171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авоъгълник 8"/>
          <p:cNvSpPr/>
          <p:nvPr/>
        </p:nvSpPr>
        <p:spPr>
          <a:xfrm>
            <a:off x="367850" y="1438781"/>
            <a:ext cx="8408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dirty="0" smtClean="0"/>
              <a:t>5. Конкурс за почетен знак на инициативата „Зелена директна линия“</a:t>
            </a:r>
            <a:endParaRPr lang="ru-RU" dirty="0"/>
          </a:p>
        </p:txBody>
      </p:sp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pic>
        <p:nvPicPr>
          <p:cNvPr id="1026" name="Picture 2" descr="C:\Users\Krysteva\Desktop\izbor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4" y="2334733"/>
            <a:ext cx="3110544" cy="21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85" y="2708920"/>
            <a:ext cx="190975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45" y="3428998"/>
            <a:ext cx="3033731" cy="210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sp>
        <p:nvSpPr>
          <p:cNvPr id="25" name="Правоъгълник 24"/>
          <p:cNvSpPr/>
          <p:nvPr/>
        </p:nvSpPr>
        <p:spPr>
          <a:xfrm>
            <a:off x="500034" y="1571612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4000" b="1" u="sng" dirty="0" smtClean="0">
                <a:solidFill>
                  <a:srgbClr val="00B050"/>
                </a:solidFill>
              </a:rPr>
              <a:t>ПОСТИГНАТИ РЕЗУЛТАТИ:</a:t>
            </a:r>
            <a:endParaRPr lang="bg-BG" sz="4000" u="sng" dirty="0">
              <a:solidFill>
                <a:srgbClr val="00B050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465546"/>
              </p:ext>
            </p:extLst>
          </p:nvPr>
        </p:nvGraphicFramePr>
        <p:xfrm>
          <a:off x="481065" y="3140968"/>
          <a:ext cx="8072494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247"/>
                <a:gridCol w="4036247"/>
              </a:tblGrid>
              <a:tr h="1433890">
                <a:tc>
                  <a:txBody>
                    <a:bodyPr/>
                    <a:lstStyle/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 Изградена интернет базирана платформа с публикувани на нея</a:t>
                      </a:r>
                    </a:p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материали защитените територии и зони в община Кюстендил</a:t>
                      </a:r>
                    </a:p>
                    <a:p>
                      <a:r>
                        <a:rPr lang="bg-BG" sz="2000" dirty="0" smtClean="0"/>
                        <a:t>         </a:t>
                      </a:r>
                      <a:r>
                        <a:rPr lang="en-US" sz="2000" dirty="0" smtClean="0"/>
                        <a:t>www.td-osogovo.org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2. Изработени и поставени 5 броя</a:t>
                      </a:r>
                    </a:p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информационни табели на подходящи места в защитените територии за застрашените видове.</a:t>
                      </a:r>
                      <a:endParaRPr lang="bg-BG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728855"/>
              </p:ext>
            </p:extLst>
          </p:nvPr>
        </p:nvGraphicFramePr>
        <p:xfrm>
          <a:off x="446727" y="1547237"/>
          <a:ext cx="8072494" cy="1721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247"/>
                <a:gridCol w="4036247"/>
              </a:tblGrid>
              <a:tr h="1721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3. Проведени 4 семинара на тема </a:t>
                      </a:r>
                      <a:r>
                        <a:rPr lang="bg-BG" sz="2000" dirty="0" smtClean="0"/>
                        <a:t>„Поведение в защитени местности и територии”</a:t>
                      </a:r>
                      <a:r>
                        <a:rPr lang="bg-BG" sz="2000" baseline="0" dirty="0" smtClean="0"/>
                        <a:t> </a:t>
                      </a:r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 2 части: теоретична и практическа.</a:t>
                      </a:r>
                      <a:endParaRPr lang="bg-BG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000" b="1" kern="1200" baseline="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Обучени деца /от различни етноси/ и младежи от Пето ОУ „Хр. Ботев“, ОУ „И. Вазов“, ПМГ „Е. </a:t>
                      </a:r>
                      <a:r>
                        <a:rPr lang="bg-BG" sz="2000" b="1" kern="1200" baseline="0" noProof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Попиванов</a:t>
                      </a:r>
                      <a:r>
                        <a:rPr lang="bg-BG" sz="2000" b="1" kern="1200" baseline="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“, ПГИМ „Й. Захариев“, ЕГ „Д-р П. Берон“ .</a:t>
                      </a:r>
                      <a:endParaRPr lang="bg-BG" sz="2000" noProof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 descr="C:\Users\Krysteva\Desktop\PC0507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5" y="3006773"/>
            <a:ext cx="2161793" cy="14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rysteva\Desktop\PC0507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63" y="4048077"/>
            <a:ext cx="2222586" cy="16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rysteva\Desktop\PC05078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49" y="3156327"/>
            <a:ext cx="2182281" cy="155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rysteva\Desktop\PC1208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26" y="4048077"/>
            <a:ext cx="2235485" cy="16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175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810450"/>
              </p:ext>
            </p:extLst>
          </p:nvPr>
        </p:nvGraphicFramePr>
        <p:xfrm>
          <a:off x="-2" y="1169659"/>
          <a:ext cx="9116826" cy="2056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8413"/>
                <a:gridCol w="4558413"/>
              </a:tblGrid>
              <a:tr h="2056846">
                <a:tc>
                  <a:txBody>
                    <a:bodyPr/>
                    <a:lstStyle/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 Организирани и проведени 6</a:t>
                      </a:r>
                    </a:p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познавателни турове за</a:t>
                      </a:r>
                    </a:p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запознаване на участниците със</a:t>
                      </a:r>
                    </a:p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защитените територии в община Кюстендил.</a:t>
                      </a:r>
                      <a:endParaRPr lang="bg-BG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4.1. 120 деца и младежи участват в познавателни турове в защитените територии.</a:t>
                      </a:r>
                    </a:p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4.2. Участниците почистват замърсени места в района на </a:t>
                      </a:r>
                      <a:r>
                        <a:rPr lang="bg-BG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Полскоскакавишки</a:t>
                      </a:r>
                      <a:endParaRPr lang="bg-BG" sz="20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водопад.</a:t>
                      </a:r>
                      <a:endParaRPr lang="bg-BG" sz="2000" noProof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Users\Krysteva\Desktop\P11609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44" y="3798862"/>
            <a:ext cx="2536099" cy="19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rysteva\Desktop\P11609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6530"/>
            <a:ext cx="2330450" cy="17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Krysteva\Desktop\P130096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38" y="3482037"/>
            <a:ext cx="2330450" cy="17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95" y="4183344"/>
            <a:ext cx="2422497" cy="15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656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747879"/>
              </p:ext>
            </p:extLst>
          </p:nvPr>
        </p:nvGraphicFramePr>
        <p:xfrm>
          <a:off x="0" y="1228752"/>
          <a:ext cx="9252520" cy="2714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6260"/>
                <a:gridCol w="4626260"/>
              </a:tblGrid>
              <a:tr h="27146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5. Проведено </a:t>
                      </a:r>
                      <a:r>
                        <a:rPr lang="bg-BG" sz="2000" dirty="0" smtClean="0"/>
                        <a:t>училищно състезание "Зелена директна линия"</a:t>
                      </a:r>
                    </a:p>
                    <a:p>
                      <a:endParaRPr lang="bg-BG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Участват 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Пето ОУ „Хр.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Ботев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“, ОУ „И.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Вазов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“, ОУ ‘’Св., Св.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Кирил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Методий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’’, ОУ ‘’Св. П.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Хилендарски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’’ ПМГ „Проф. Е.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Попиванов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“, ПГИМ „Й.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Захариев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“, ЕГ „Д-р П.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Берон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“, СУ ‘’В.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Леввски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’’. </a:t>
                      </a:r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Победителите получават  </a:t>
                      </a:r>
                      <a:r>
                        <a:rPr lang="bg-BG" sz="2000" b="1" kern="1200" baseline="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плакети. </a:t>
                      </a:r>
                      <a:endParaRPr lang="bg-BG" sz="20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Участниците и ръководителите на отборите  получат грамоти и награди.</a:t>
                      </a:r>
                      <a:endParaRPr lang="bg-BG" sz="2000" noProof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844311"/>
              </p:ext>
            </p:extLst>
          </p:nvPr>
        </p:nvGraphicFramePr>
        <p:xfrm>
          <a:off x="395959" y="4857760"/>
          <a:ext cx="6088190" cy="85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8190"/>
              </a:tblGrid>
              <a:tr h="857256">
                <a:tc>
                  <a:txBody>
                    <a:bodyPr/>
                    <a:lstStyle/>
                    <a:p>
                      <a:pPr algn="ctr"/>
                      <a:r>
                        <a:rPr lang="bg-BG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6. Изработен почетен знак на инициативата</a:t>
                      </a:r>
                    </a:p>
                    <a:p>
                      <a:pPr algn="ctr"/>
                      <a:r>
                        <a:rPr lang="bg-BG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"Зелена директна линия"</a:t>
                      </a:r>
                      <a:endParaRPr lang="bg-BG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b="32134"/>
          <a:stretch/>
        </p:blipFill>
        <p:spPr bwMode="auto">
          <a:xfrm>
            <a:off x="1580350" y="2162037"/>
            <a:ext cx="2991650" cy="148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b="35200"/>
          <a:stretch/>
        </p:blipFill>
        <p:spPr bwMode="auto">
          <a:xfrm>
            <a:off x="0" y="3314875"/>
            <a:ext cx="2186421" cy="141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Krysteva\Desktop\izbor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27" y="3974438"/>
            <a:ext cx="2473869" cy="17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Calibri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Calibri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hlinkClick r:id="rId6"/>
              </a:rPr>
              <a:t>www.ngogrants.bg</a:t>
            </a:r>
            <a:endParaRPr lang="bg-BG" sz="1100" dirty="0" smtClean="0">
              <a:solidFill>
                <a:prstClr val="black"/>
              </a:solidFill>
            </a:endParaRPr>
          </a:p>
          <a:p>
            <a:endParaRPr lang="bg-BG" sz="1100" dirty="0" smtClean="0">
              <a:solidFill>
                <a:prstClr val="black"/>
              </a:solidFill>
            </a:endParaRPr>
          </a:p>
          <a:p>
            <a:endParaRPr lang="bg-BG" sz="1100" dirty="0">
              <a:solidFill>
                <a:prstClr val="black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59553"/>
              </p:ext>
            </p:extLst>
          </p:nvPr>
        </p:nvGraphicFramePr>
        <p:xfrm>
          <a:off x="-3" y="1235857"/>
          <a:ext cx="8801102" cy="1433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0551"/>
                <a:gridCol w="4400551"/>
              </a:tblGrid>
              <a:tr h="1433890">
                <a:tc>
                  <a:txBody>
                    <a:bodyPr/>
                    <a:lstStyle/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7. Изградена партньорска мрежа с основни училища и гимназии.</a:t>
                      </a:r>
                      <a:endParaRPr lang="bg-BG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8. Повишен интерес на деца и младежи към дейностите на ТД „Осогово“ и защитените територии в община Кюстендил.</a:t>
                      </a:r>
                      <a:endParaRPr lang="bg-BG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Картина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175" y="3891985"/>
            <a:ext cx="3220378" cy="1811463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88" y="2630266"/>
            <a:ext cx="3437012" cy="1933319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5" y="2647840"/>
            <a:ext cx="3283872" cy="184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mtClean="0"/>
              <a:t>(</a:t>
            </a:r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27880" y="2667855"/>
            <a:ext cx="72739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5400" b="1" dirty="0" smtClean="0">
                <a:solidFill>
                  <a:srgbClr val="00B050"/>
                </a:solidFill>
                <a:latin typeface="+mj-lt"/>
                <a:cs typeface="+mn-cs"/>
              </a:rPr>
              <a:t>БЛАГОДАРЯ ВИ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5400" b="1" dirty="0" smtClean="0">
                <a:solidFill>
                  <a:srgbClr val="00B050"/>
                </a:solidFill>
                <a:latin typeface="+mj-lt"/>
                <a:cs typeface="+mn-cs"/>
              </a:rPr>
              <a:t>ЗА ВНИМАНИЕТО!</a:t>
            </a:r>
            <a:endParaRPr lang="bg-BG" sz="5400" b="1" dirty="0">
              <a:solidFill>
                <a:srgbClr val="00B050"/>
              </a:solidFill>
              <a:latin typeface="+mj-lt"/>
              <a:cs typeface="+mn-cs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14" name="Правоъгълник 13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15" name="Правоъгълник 14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sp>
        <p:nvSpPr>
          <p:cNvPr id="16" name="Правоъгълник 15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авоъгълник 12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18" name="Правоъгълник 17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19" name="Правоъгълник 18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sp>
        <p:nvSpPr>
          <p:cNvPr id="21" name="TextBox 9"/>
          <p:cNvSpPr txBox="1"/>
          <p:nvPr/>
        </p:nvSpPr>
        <p:spPr>
          <a:xfrm>
            <a:off x="571472" y="1643050"/>
            <a:ext cx="42465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smtClean="0">
                <a:solidFill>
                  <a:srgbClr val="00B050"/>
                </a:solidFill>
                <a:latin typeface="+mj-lt"/>
                <a:cs typeface="+mn-cs"/>
              </a:rPr>
              <a:t>Водеща организация:</a:t>
            </a:r>
          </a:p>
        </p:txBody>
      </p:sp>
      <p:sp>
        <p:nvSpPr>
          <p:cNvPr id="22" name="TextBox 9"/>
          <p:cNvSpPr txBox="1"/>
          <p:nvPr/>
        </p:nvSpPr>
        <p:spPr>
          <a:xfrm>
            <a:off x="1208613" y="3551629"/>
            <a:ext cx="2766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 smtClean="0">
                <a:solidFill>
                  <a:srgbClr val="00B050"/>
                </a:solidFill>
                <a:latin typeface="+mj-lt"/>
                <a:cs typeface="+mn-cs"/>
              </a:rPr>
              <a:t>Партньори:</a:t>
            </a:r>
          </a:p>
        </p:txBody>
      </p:sp>
      <p:pic>
        <p:nvPicPr>
          <p:cNvPr id="1026" name="Picture 2" descr="C:\Users\ani\Desktop\vertical_module_3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1357298"/>
            <a:ext cx="3168660" cy="4255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2254" y="2295651"/>
            <a:ext cx="85347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dirty="0" smtClean="0"/>
              <a:t>Проектът е продиктуван от основните предимства и възможности, с които разполага община Кюстендил: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/>
              <a:t> Част от защитените територии /планина Осогово, Земенски пролом и</a:t>
            </a:r>
          </a:p>
          <a:p>
            <a:r>
              <a:rPr lang="bg-BG" sz="2000" dirty="0" smtClean="0"/>
              <a:t>       </a:t>
            </a:r>
            <a:r>
              <a:rPr lang="bg-BG" sz="2000" dirty="0" err="1" smtClean="0"/>
              <a:t>Полскоскакавишки</a:t>
            </a:r>
            <a:r>
              <a:rPr lang="bg-BG" sz="2000" dirty="0" smtClean="0"/>
              <a:t> водопад/ са много добре проучени.</a:t>
            </a:r>
            <a:endParaRPr lang="bg-BG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 smtClean="0"/>
              <a:t> Друга част /„Юч бунар”, резерват „Църна река”, „Вековна букова гора” край село Граница, Конявска планина/ не са толкова популярни сред местната общност.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000" dirty="0"/>
              <a:t>Т</a:t>
            </a:r>
            <a:r>
              <a:rPr lang="bg-BG" sz="2000" dirty="0" smtClean="0"/>
              <a:t>ова „бяло петно” дава възможност чрез проекта да бъде привлечен „откривателския„ интерес на децата и младите хора към тези уникални територии и</a:t>
            </a:r>
            <a:r>
              <a:rPr lang="en-US" sz="2000" dirty="0" smtClean="0"/>
              <a:t> </a:t>
            </a:r>
            <a:r>
              <a:rPr lang="bg-BG" sz="2000" dirty="0" smtClean="0"/>
              <a:t>да осъзнаят тяхната ценност и значение.</a:t>
            </a:r>
            <a:endParaRPr lang="bg-BG" sz="2000" dirty="0" smtClean="0">
              <a:latin typeface="+mj-lt"/>
              <a:cs typeface="+mn-cs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233146" y="136357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 dirty="0" smtClean="0">
                <a:solidFill>
                  <a:srgbClr val="00B050"/>
                </a:solidFill>
              </a:rPr>
              <a:t>ПРИЧИНИ ЗА РАЗРАБОТВАНЕ НА ПРОЕКТА:</a:t>
            </a:r>
            <a:endParaRPr lang="bg-BG" sz="3600" b="1" dirty="0">
              <a:solidFill>
                <a:srgbClr val="00B050"/>
              </a:solidFill>
            </a:endParaRPr>
          </a:p>
        </p:txBody>
      </p:sp>
      <p:sp>
        <p:nvSpPr>
          <p:cNvPr id="15" name="Правоъгълник 14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0" name="Правоъгълник 19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1" name="Правоъгълник 20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5720" y="1426950"/>
            <a:ext cx="853475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u="sng" dirty="0" smtClean="0">
                <a:solidFill>
                  <a:srgbClr val="00B050"/>
                </a:solidFill>
                <a:latin typeface="+mj-lt"/>
                <a:cs typeface="+mn-cs"/>
              </a:rPr>
              <a:t>ЦЕЛ НА ПРОЕКТА: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4400" b="1" u="sng" dirty="0" smtClean="0">
              <a:solidFill>
                <a:srgbClr val="00B050"/>
              </a:solidFill>
              <a:latin typeface="+mj-lt"/>
              <a:cs typeface="+mn-cs"/>
            </a:endParaRPr>
          </a:p>
          <a:p>
            <a:pPr algn="ctr"/>
            <a:r>
              <a:rPr lang="bg-BG" sz="2800" dirty="0" smtClean="0">
                <a:latin typeface="+mj-lt"/>
                <a:cs typeface="+mn-cs"/>
              </a:rPr>
              <a:t>П</a:t>
            </a:r>
            <a:r>
              <a:rPr lang="bg-BG" sz="2800" dirty="0" smtClean="0"/>
              <a:t>овишаване осведомеността и осигуряване пряка връзка на децата и младите хора с природата</a:t>
            </a:r>
          </a:p>
          <a:p>
            <a:pPr algn="ctr"/>
            <a:r>
              <a:rPr lang="bg-BG" sz="2800" dirty="0" smtClean="0"/>
              <a:t> чрез дейности, свързани с изучаване възможностите за опазване на биоразнообразието, на застрашените видове и създаване на предпоставки за устойчиво развитие в региона</a:t>
            </a:r>
            <a:endParaRPr lang="bg-BG" sz="2800" dirty="0" smtClean="0">
              <a:latin typeface="+mj-lt"/>
              <a:cs typeface="+mn-cs"/>
            </a:endParaRPr>
          </a:p>
        </p:txBody>
      </p:sp>
      <p:sp>
        <p:nvSpPr>
          <p:cNvPr id="14" name="Правоъгълник 13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19" name="Правоъгълник 18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0" name="Правоъгълник 19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96278" y="1337672"/>
            <a:ext cx="7273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u="sng" dirty="0" smtClean="0">
                <a:solidFill>
                  <a:srgbClr val="00B050"/>
                </a:solidFill>
                <a:latin typeface="+mj-lt"/>
                <a:cs typeface="+mn-cs"/>
              </a:rPr>
              <a:t>ЦЕЛЕВА ГРУПА ПО ПРОЕКТА:</a:t>
            </a:r>
            <a:endParaRPr lang="bg-BG" sz="4800" b="1" u="sng" dirty="0" smtClean="0">
              <a:solidFill>
                <a:srgbClr val="00B050"/>
              </a:solidFill>
              <a:latin typeface="+mj-lt"/>
              <a:cs typeface="+mn-cs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15" name="Правоъгълник 14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3143240" y="857232"/>
            <a:ext cx="2580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dirty="0" smtClean="0"/>
          </a:p>
          <a:p>
            <a:endParaRPr lang="bg-BG" dirty="0"/>
          </a:p>
        </p:txBody>
      </p:sp>
      <p:sp>
        <p:nvSpPr>
          <p:cNvPr id="17" name="Правоъгълник 16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sp>
        <p:nvSpPr>
          <p:cNvPr id="18" name="Правоъгълник 17"/>
          <p:cNvSpPr/>
          <p:nvPr/>
        </p:nvSpPr>
        <p:spPr>
          <a:xfrm>
            <a:off x="734666" y="2975774"/>
            <a:ext cx="76746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altLang="en-US" sz="3600" b="1" dirty="0" smtClean="0">
                <a:solidFill>
                  <a:srgbClr val="00B050"/>
                </a:solidFill>
              </a:rPr>
              <a:t>Деца и младежи от различни етноси от 5. до 10. клас </a:t>
            </a:r>
            <a:r>
              <a:rPr lang="bg-BG" altLang="en-US" sz="3600" b="1" dirty="0">
                <a:solidFill>
                  <a:srgbClr val="00B050"/>
                </a:solidFill>
              </a:rPr>
              <a:t>в</a:t>
            </a:r>
            <a:r>
              <a:rPr lang="bg-BG" altLang="en-US" sz="3600" b="1" dirty="0" smtClean="0">
                <a:solidFill>
                  <a:srgbClr val="00B050"/>
                </a:solidFill>
              </a:rPr>
              <a:t> основни и средни училища на община Кюстендил</a:t>
            </a:r>
            <a:endParaRPr lang="bg-BG" sz="3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76732" y="1270761"/>
            <a:ext cx="6376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u="sng" dirty="0" smtClean="0">
                <a:solidFill>
                  <a:srgbClr val="00B050"/>
                </a:solidFill>
                <a:latin typeface="Calibri"/>
              </a:rPr>
              <a:t>ОСНОВНИ ДЕЙНОСТИ:</a:t>
            </a:r>
          </a:p>
        </p:txBody>
      </p:sp>
      <p:sp>
        <p:nvSpPr>
          <p:cNvPr id="9" name="Правоъгълник 8"/>
          <p:cNvSpPr/>
          <p:nvPr/>
        </p:nvSpPr>
        <p:spPr>
          <a:xfrm>
            <a:off x="308314" y="2585486"/>
            <a:ext cx="85121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bg-BG" sz="2000" dirty="0" smtClean="0">
                <a:solidFill>
                  <a:prstClr val="black"/>
                </a:solidFill>
              </a:rPr>
              <a:t>Популяризиране на защитените територии в Кюстендилски регион сред учениците от местните основни и средни училища.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Тематични </a:t>
            </a:r>
            <a:r>
              <a:rPr lang="ru-RU" sz="2000" dirty="0">
                <a:solidFill>
                  <a:prstClr val="black"/>
                </a:solidFill>
              </a:rPr>
              <a:t>семинари </a:t>
            </a:r>
            <a:r>
              <a:rPr lang="ru-RU" sz="2000" dirty="0" smtClean="0">
                <a:solidFill>
                  <a:prstClr val="black"/>
                </a:solidFill>
              </a:rPr>
              <a:t>„Поведение </a:t>
            </a:r>
            <a:r>
              <a:rPr lang="ru-RU" sz="2000" dirty="0">
                <a:solidFill>
                  <a:prstClr val="black"/>
                </a:solidFill>
              </a:rPr>
              <a:t>в защитени местности и територии</a:t>
            </a:r>
            <a:r>
              <a:rPr lang="ru-RU" sz="2000" dirty="0" smtClean="0">
                <a:solidFill>
                  <a:prstClr val="black"/>
                </a:solidFill>
              </a:rPr>
              <a:t>”.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П</a:t>
            </a:r>
            <a:r>
              <a:rPr lang="ru-RU" sz="2000" dirty="0" smtClean="0">
                <a:solidFill>
                  <a:prstClr val="black"/>
                </a:solidFill>
              </a:rPr>
              <a:t>ознавателни турове за </a:t>
            </a:r>
            <a:r>
              <a:rPr lang="ru-RU" sz="2000" dirty="0">
                <a:solidFill>
                  <a:prstClr val="black"/>
                </a:solidFill>
              </a:rPr>
              <a:t>наблюдения на животни и растения в естествената им среда в защитените </a:t>
            </a:r>
            <a:r>
              <a:rPr lang="ru-RU" sz="2000" dirty="0" smtClean="0">
                <a:solidFill>
                  <a:prstClr val="black"/>
                </a:solidFill>
              </a:rPr>
              <a:t>територии.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Училищно състезание </a:t>
            </a:r>
            <a:r>
              <a:rPr lang="ru-RU" sz="2000" dirty="0" smtClean="0">
                <a:solidFill>
                  <a:prstClr val="black"/>
                </a:solidFill>
              </a:rPr>
              <a:t>‘’Зелена </a:t>
            </a:r>
            <a:r>
              <a:rPr lang="ru-RU" sz="2000" dirty="0">
                <a:solidFill>
                  <a:prstClr val="black"/>
                </a:solidFill>
              </a:rPr>
              <a:t>директна </a:t>
            </a:r>
            <a:r>
              <a:rPr lang="ru-RU" sz="2000" dirty="0" smtClean="0">
                <a:solidFill>
                  <a:prstClr val="black"/>
                </a:solidFill>
              </a:rPr>
              <a:t>линия’’.</a:t>
            </a:r>
            <a:endParaRPr lang="ru-RU" sz="2000" dirty="0">
              <a:solidFill>
                <a:prstClr val="black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Конкурс за почетен знак на инициативата </a:t>
            </a:r>
            <a:r>
              <a:rPr lang="ru-RU" sz="2000" dirty="0" smtClean="0">
                <a:solidFill>
                  <a:prstClr val="black"/>
                </a:solidFill>
              </a:rPr>
              <a:t>‘’Зелена </a:t>
            </a:r>
            <a:r>
              <a:rPr lang="ru-RU" sz="2000" dirty="0">
                <a:solidFill>
                  <a:prstClr val="black"/>
                </a:solidFill>
              </a:rPr>
              <a:t>директна </a:t>
            </a:r>
            <a:r>
              <a:rPr lang="ru-RU" sz="2000" dirty="0" smtClean="0">
                <a:solidFill>
                  <a:prstClr val="black"/>
                </a:solidFill>
              </a:rPr>
              <a:t>линия’’.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Calibri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Calibri"/>
              <a:ea typeface="Batang" pitchFamily="18" charset="-127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6" name="Правоъгълник 25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7" name="Правоъгълник 26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hlinkClick r:id="rId6"/>
              </a:rPr>
              <a:t>www.ngogrants.bg</a:t>
            </a:r>
            <a:endParaRPr lang="bg-BG" sz="1100" dirty="0" smtClean="0">
              <a:solidFill>
                <a:prstClr val="black"/>
              </a:solidFill>
            </a:endParaRPr>
          </a:p>
          <a:p>
            <a:endParaRPr lang="bg-BG" sz="1100" dirty="0" smtClean="0">
              <a:solidFill>
                <a:prstClr val="black"/>
              </a:solidFill>
            </a:endParaRPr>
          </a:p>
          <a:p>
            <a:endParaRPr lang="bg-BG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авоъгълник 8"/>
          <p:cNvSpPr/>
          <p:nvPr/>
        </p:nvSpPr>
        <p:spPr>
          <a:xfrm>
            <a:off x="196612" y="1451890"/>
            <a:ext cx="8536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dirty="0" smtClean="0"/>
              <a:t>1. Популяризиране на защитените територии в Кюстендилски регион сред учениците от местните основни и средни училища</a:t>
            </a:r>
          </a:p>
        </p:txBody>
      </p:sp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94018"/>
              </p:ext>
            </p:extLst>
          </p:nvPr>
        </p:nvGraphicFramePr>
        <p:xfrm>
          <a:off x="411008" y="3002531"/>
          <a:ext cx="8143932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/>
                <a:gridCol w="4071966"/>
              </a:tblGrid>
              <a:tr h="1486504">
                <a:tc>
                  <a:txBody>
                    <a:bodyPr/>
                    <a:lstStyle/>
                    <a:p>
                      <a:r>
                        <a:rPr lang="bg-BG" sz="1600" noProof="0" dirty="0" smtClean="0"/>
                        <a:t>1.1.</a:t>
                      </a:r>
                      <a:r>
                        <a:rPr lang="bg-BG" sz="1600" baseline="0" noProof="0" dirty="0" smtClean="0"/>
                        <a:t> И</a:t>
                      </a:r>
                      <a:r>
                        <a:rPr lang="bg-BG" sz="1600" noProof="0" dirty="0" smtClean="0"/>
                        <a:t>зграждане на интернет базирана галерия от снимки и филми, любопитни факти за флората и фауната в защитените територии, които младите</a:t>
                      </a:r>
                      <a:r>
                        <a:rPr lang="bg-BG" sz="1600" baseline="0" noProof="0" dirty="0" smtClean="0"/>
                        <a:t> </a:t>
                      </a:r>
                      <a:r>
                        <a:rPr lang="bg-BG" sz="1600" noProof="0" dirty="0" smtClean="0"/>
                        <a:t>хора могат да използват:</a:t>
                      </a:r>
                    </a:p>
                    <a:p>
                      <a:r>
                        <a:rPr lang="bg-BG" sz="1600" noProof="0" dirty="0" smtClean="0"/>
                        <a:t>                     </a:t>
                      </a:r>
                      <a:r>
                        <a:rPr lang="en-US" sz="1600" noProof="0" dirty="0" smtClean="0"/>
                        <a:t>www.td-osogovo.org</a:t>
                      </a:r>
                      <a:endParaRPr lang="bg-BG" sz="1600" noProof="0" dirty="0" smtClean="0"/>
                    </a:p>
                    <a:p>
                      <a:endParaRPr lang="bg-BG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noProof="0" dirty="0" smtClean="0"/>
                        <a:t>1.2. </a:t>
                      </a:r>
                      <a:r>
                        <a:rPr lang="ru-RU" sz="1600" noProof="0" dirty="0" err="1" smtClean="0"/>
                        <a:t>Изготвяне</a:t>
                      </a:r>
                      <a:r>
                        <a:rPr lang="ru-RU" sz="1600" noProof="0" dirty="0" smtClean="0"/>
                        <a:t> и </a:t>
                      </a:r>
                      <a:r>
                        <a:rPr lang="ru-RU" sz="1600" noProof="0" dirty="0" err="1" smtClean="0"/>
                        <a:t>поставяне</a:t>
                      </a:r>
                      <a:r>
                        <a:rPr lang="ru-RU" sz="1600" noProof="0" dirty="0" smtClean="0"/>
                        <a:t> на 5 </a:t>
                      </a:r>
                      <a:r>
                        <a:rPr lang="ru-RU" sz="1600" noProof="0" dirty="0" err="1" smtClean="0"/>
                        <a:t>броя</a:t>
                      </a:r>
                      <a:r>
                        <a:rPr lang="ru-RU" sz="1600" noProof="0" dirty="0" smtClean="0"/>
                        <a:t> </a:t>
                      </a:r>
                      <a:r>
                        <a:rPr lang="ru-RU" sz="1600" noProof="0" dirty="0" err="1" smtClean="0"/>
                        <a:t>информационни</a:t>
                      </a:r>
                      <a:r>
                        <a:rPr lang="ru-RU" sz="1600" noProof="0" dirty="0" smtClean="0"/>
                        <a:t> табели за </a:t>
                      </a:r>
                      <a:r>
                        <a:rPr lang="ru-RU" sz="1600" noProof="0" dirty="0" err="1" smtClean="0"/>
                        <a:t>застрашените</a:t>
                      </a:r>
                      <a:r>
                        <a:rPr lang="ru-RU" sz="1600" noProof="0" dirty="0" smtClean="0"/>
                        <a:t> </a:t>
                      </a:r>
                      <a:r>
                        <a:rPr lang="ru-RU" sz="1600" noProof="0" dirty="0" err="1" smtClean="0"/>
                        <a:t>видове</a:t>
                      </a:r>
                      <a:r>
                        <a:rPr lang="ru-RU" sz="1600" noProof="0" dirty="0" smtClean="0"/>
                        <a:t> </a:t>
                      </a:r>
                      <a:r>
                        <a:rPr lang="ru-RU" sz="1600" noProof="0" dirty="0" err="1" smtClean="0"/>
                        <a:t>организми</a:t>
                      </a:r>
                      <a:r>
                        <a:rPr lang="ru-RU" sz="1600" noProof="0" dirty="0" smtClean="0"/>
                        <a:t> в „</a:t>
                      </a:r>
                      <a:r>
                        <a:rPr lang="ru-RU" sz="1600" noProof="0" dirty="0" err="1" smtClean="0"/>
                        <a:t>Юч</a:t>
                      </a:r>
                      <a:r>
                        <a:rPr lang="ru-RU" sz="1600" noProof="0" dirty="0" smtClean="0"/>
                        <a:t> </a:t>
                      </a:r>
                      <a:r>
                        <a:rPr lang="ru-RU" sz="1600" noProof="0" dirty="0" err="1" smtClean="0"/>
                        <a:t>бунар</a:t>
                      </a:r>
                      <a:r>
                        <a:rPr lang="ru-RU" sz="1600" noProof="0" dirty="0" smtClean="0"/>
                        <a:t>”, „</a:t>
                      </a:r>
                      <a:r>
                        <a:rPr lang="ru-RU" sz="1600" noProof="0" dirty="0" err="1" smtClean="0"/>
                        <a:t>Вековна</a:t>
                      </a:r>
                      <a:r>
                        <a:rPr lang="ru-RU" sz="1600" noProof="0" dirty="0" smtClean="0"/>
                        <a:t> </a:t>
                      </a:r>
                      <a:r>
                        <a:rPr lang="ru-RU" sz="1600" noProof="0" dirty="0" err="1" smtClean="0"/>
                        <a:t>букова</a:t>
                      </a:r>
                      <a:r>
                        <a:rPr lang="ru-RU" sz="1600" noProof="0" dirty="0" smtClean="0"/>
                        <a:t> гора”, </a:t>
                      </a:r>
                      <a:r>
                        <a:rPr lang="ru-RU" sz="1600" noProof="0" dirty="0" err="1" smtClean="0"/>
                        <a:t>хижа</a:t>
                      </a:r>
                      <a:r>
                        <a:rPr lang="ru-RU" sz="1600" noProof="0" dirty="0" smtClean="0"/>
                        <a:t> „</a:t>
                      </a:r>
                      <a:r>
                        <a:rPr lang="ru-RU" sz="1600" noProof="0" dirty="0" err="1" smtClean="0"/>
                        <a:t>Осогово</a:t>
                      </a:r>
                      <a:r>
                        <a:rPr lang="ru-RU" sz="1600" noProof="0" dirty="0" smtClean="0"/>
                        <a:t>”, </a:t>
                      </a:r>
                      <a:r>
                        <a:rPr lang="ru-RU" sz="1600" noProof="0" dirty="0" err="1" smtClean="0"/>
                        <a:t>Конявска</a:t>
                      </a:r>
                      <a:r>
                        <a:rPr lang="ru-RU" sz="1600" noProof="0" dirty="0" smtClean="0"/>
                        <a:t> </a:t>
                      </a:r>
                      <a:r>
                        <a:rPr lang="ru-RU" sz="1600" noProof="0" dirty="0" err="1" smtClean="0"/>
                        <a:t>планина</a:t>
                      </a:r>
                      <a:r>
                        <a:rPr lang="ru-RU" sz="1600" noProof="0" dirty="0" smtClean="0"/>
                        <a:t> и </a:t>
                      </a:r>
                      <a:r>
                        <a:rPr lang="ru-RU" sz="1600" noProof="0" dirty="0" err="1" smtClean="0"/>
                        <a:t>Полскоскакавишки</a:t>
                      </a:r>
                      <a:r>
                        <a:rPr lang="ru-RU" sz="1600" noProof="0" dirty="0" smtClean="0"/>
                        <a:t> водопад. </a:t>
                      </a:r>
                    </a:p>
                    <a:p>
                      <a:endParaRPr lang="bg-BG" sz="1600" noProof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6" name="Правоъгълник 25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7" name="Правоъгълник 26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9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8596" y="1214422"/>
            <a:ext cx="821537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4400" dirty="0"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4400" dirty="0" smtClean="0"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4400" dirty="0"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3600" dirty="0" smtClean="0"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4800" b="1" dirty="0" smtClean="0">
              <a:solidFill>
                <a:srgbClr val="00B050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2800" dirty="0" smtClean="0">
              <a:latin typeface="+mj-lt"/>
              <a:cs typeface="+mn-cs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285720" y="1459712"/>
            <a:ext cx="7958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 smtClean="0"/>
              <a:t>2. </a:t>
            </a:r>
            <a:r>
              <a:rPr lang="bg-BG" sz="2400" dirty="0"/>
              <a:t>Т</a:t>
            </a:r>
            <a:r>
              <a:rPr lang="bg-BG" sz="2400" dirty="0" smtClean="0"/>
              <a:t>ематични семинари „Поведение в защитени местности и територии”</a:t>
            </a:r>
            <a:endParaRPr lang="ru-RU" dirty="0" smtClean="0"/>
          </a:p>
        </p:txBody>
      </p:sp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5" name="Правоъгълник 24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2420304"/>
            <a:ext cx="2951712" cy="165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188717"/>
            <a:ext cx="2610538" cy="14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15538" r="19583"/>
          <a:stretch/>
        </p:blipFill>
        <p:spPr bwMode="auto">
          <a:xfrm>
            <a:off x="399364" y="2483196"/>
            <a:ext cx="2477795" cy="15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141" y="2420304"/>
            <a:ext cx="2692289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/>
        </p:blipFill>
        <p:spPr bwMode="auto">
          <a:xfrm>
            <a:off x="6094952" y="4041516"/>
            <a:ext cx="2686974" cy="15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12174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157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авоъгълник 8"/>
          <p:cNvSpPr/>
          <p:nvPr/>
        </p:nvSpPr>
        <p:spPr>
          <a:xfrm>
            <a:off x="535753" y="1376906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 smtClean="0"/>
              <a:t>3. Познавателни турове за наблюдения на животни и растения в естествената им среда в защитените територии</a:t>
            </a:r>
            <a:endParaRPr lang="ru-RU" dirty="0" smtClean="0"/>
          </a:p>
        </p:txBody>
      </p:sp>
      <p:sp>
        <p:nvSpPr>
          <p:cNvPr id="19" name="Правоъгълник 18"/>
          <p:cNvSpPr/>
          <p:nvPr/>
        </p:nvSpPr>
        <p:spPr>
          <a:xfrm>
            <a:off x="285720" y="571501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i="1" dirty="0" smtClean="0">
                <a:solidFill>
                  <a:srgbClr val="00B050"/>
                </a:solidFill>
                <a:latin typeface="+mj-lt"/>
                <a:ea typeface="Batang" pitchFamily="18" charset="-127"/>
              </a:rPr>
              <a:t>„Този документ е създаден с финансовата подкрепа на Програмата за подкрепа на неправителствени организации в България по Финансовия механизъм на Европейското икономическо пространство. Цялата отговорност за съдържанието на документа се носи от ТД «Осогово», Кюстендил и при никакви обстоятелства не може да се приема, че този документ отразява официалното становище на Финансовия механизъм на Европейското икономическо пространство и Оператора на Програмата за подкрепа на неправителствени организации в България.“ </a:t>
            </a:r>
            <a:endParaRPr lang="bg-BG" sz="1200" i="1" dirty="0">
              <a:solidFill>
                <a:srgbClr val="00B050"/>
              </a:solidFill>
              <a:latin typeface="+mj-lt"/>
              <a:ea typeface="Batang" pitchFamily="18" charset="-127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13" y="117475"/>
            <a:ext cx="116363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922451" cy="5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0" descr="C:\Users\ani\Desktop\vertical_modul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0"/>
            <a:ext cx="1428760" cy="1124882"/>
          </a:xfrm>
          <a:prstGeom prst="rect">
            <a:avLst/>
          </a:prstGeom>
          <a:noFill/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14282" y="785794"/>
            <a:ext cx="16430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00B050"/>
                </a:solidFill>
              </a:rPr>
              <a:t>В ПАРТНЬОРСТВО С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3" name="Правоъгълник 22"/>
          <p:cNvSpPr/>
          <p:nvPr/>
        </p:nvSpPr>
        <p:spPr>
          <a:xfrm>
            <a:off x="3143240" y="0"/>
            <a:ext cx="30718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dirty="0" smtClean="0">
                <a:solidFill>
                  <a:srgbClr val="00B050"/>
                </a:solidFill>
              </a:rPr>
              <a:t>„Проектът  «ЗЕЛЕНА ДИРЕКТНА ЛИНИЯ » се финансира в рамките на Програмата за подкрепа на НПО в България по Финансовия механизъм на Европейското икономическо пространство 2009-2014 г.“</a:t>
            </a:r>
            <a:endParaRPr lang="bg-BG" sz="1100" dirty="0">
              <a:solidFill>
                <a:srgbClr val="00B050"/>
              </a:solidFill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3214678" y="928670"/>
            <a:ext cx="126829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hlinkClick r:id="rId6"/>
              </a:rPr>
              <a:t>www.ngogrants.bg</a:t>
            </a:r>
            <a:endParaRPr lang="bg-BG" sz="1100" dirty="0" smtClean="0"/>
          </a:p>
          <a:p>
            <a:endParaRPr lang="bg-BG" sz="1100" dirty="0" smtClean="0"/>
          </a:p>
          <a:p>
            <a:endParaRPr lang="bg-BG" sz="1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181052"/>
            <a:ext cx="2333007" cy="15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29" y="2390680"/>
            <a:ext cx="2815407" cy="180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95" y="2380334"/>
            <a:ext cx="2358542" cy="176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C:\Users\Krysteva\Desktop\P130097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/>
          <a:stretch/>
        </p:blipFill>
        <p:spPr bwMode="auto">
          <a:xfrm>
            <a:off x="185306" y="4181053"/>
            <a:ext cx="2330450" cy="15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0914" y="2371144"/>
            <a:ext cx="2377286" cy="178296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2113" y="4170815"/>
            <a:ext cx="2058934" cy="1544200"/>
          </a:xfrm>
          <a:prstGeom prst="rect">
            <a:avLst/>
          </a:prstGeom>
        </p:spPr>
      </p:pic>
      <p:pic>
        <p:nvPicPr>
          <p:cNvPr id="5130" name="Picture 10" descr="C:\Users\Krysteva\Desktop\P306115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t="12236"/>
          <a:stretch/>
        </p:blipFill>
        <p:spPr bwMode="auto">
          <a:xfrm>
            <a:off x="6766714" y="4192217"/>
            <a:ext cx="1953491" cy="15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2617</Words>
  <Application>Microsoft Office PowerPoint</Application>
  <PresentationFormat>On-screen Show (4:3)</PresentationFormat>
  <Paragraphs>136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zhbelcheva</dc:creator>
  <cp:lastModifiedBy>Silvia</cp:lastModifiedBy>
  <cp:revision>61</cp:revision>
  <dcterms:created xsi:type="dcterms:W3CDTF">2013-10-02T08:49:29Z</dcterms:created>
  <dcterms:modified xsi:type="dcterms:W3CDTF">2016-03-09T08:41:51Z</dcterms:modified>
</cp:coreProperties>
</file>